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102" r:id="rId1"/>
  </p:sldMasterIdLst>
  <p:notesMasterIdLst>
    <p:notesMasterId r:id="rId22"/>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73" r:id="rId14"/>
    <p:sldId id="274" r:id="rId15"/>
    <p:sldId id="268" r:id="rId16"/>
    <p:sldId id="269" r:id="rId17"/>
    <p:sldId id="270" r:id="rId18"/>
    <p:sldId id="271" r:id="rId19"/>
    <p:sldId id="272"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14" autoAdjust="0"/>
    <p:restoredTop sz="87993" autoAdjust="0"/>
  </p:normalViewPr>
  <p:slideViewPr>
    <p:cSldViewPr snapToGrid="0">
      <p:cViewPr>
        <p:scale>
          <a:sx n="66" d="100"/>
          <a:sy n="66" d="100"/>
        </p:scale>
        <p:origin x="-900" y="-5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AA594A-EBEC-4154-BFAB-A84D8B6919F3}" type="datetimeFigureOut">
              <a:rPr lang="ru-RU" smtClean="0"/>
              <a:pPr/>
              <a:t>18.05.2020</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9FE53-C340-40F5-B829-5C1991F6AB5B}"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F59FE53-C340-40F5-B829-5C1991F6AB5B}" type="slidenum">
              <a:rPr lang="ru-RU" smtClean="0"/>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556985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978059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237554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137853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844313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1234452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14703936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1794860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4122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1342748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17848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445896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579522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1274798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838689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5/18/2020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368434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5/18/2020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873731669"/>
      </p:ext>
    </p:extLst>
  </p:cSld>
  <p:clrMap bg1="lt1" tx1="dk1" bg2="lt2" tx2="dk2" accent1="accent1" accent2="accent2" accent3="accent3" accent4="accent4" accent5="accent5" accent6="accent6" hlink="hlink" folHlink="folHlink"/>
  <p:sldLayoutIdLst>
    <p:sldLayoutId id="2147484103" r:id="rId1"/>
    <p:sldLayoutId id="2147484104" r:id="rId2"/>
    <p:sldLayoutId id="2147484105" r:id="rId3"/>
    <p:sldLayoutId id="2147484106" r:id="rId4"/>
    <p:sldLayoutId id="2147484107" r:id="rId5"/>
    <p:sldLayoutId id="2147484108" r:id="rId6"/>
    <p:sldLayoutId id="2147484109" r:id="rId7"/>
    <p:sldLayoutId id="2147484110" r:id="rId8"/>
    <p:sldLayoutId id="2147484111" r:id="rId9"/>
    <p:sldLayoutId id="2147484112" r:id="rId10"/>
    <p:sldLayoutId id="2147484113" r:id="rId11"/>
    <p:sldLayoutId id="2147484114" r:id="rId12"/>
    <p:sldLayoutId id="2147484115" r:id="rId13"/>
    <p:sldLayoutId id="2147484116" r:id="rId14"/>
    <p:sldLayoutId id="2147484117" r:id="rId15"/>
    <p:sldLayoutId id="2147484118"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5902" y="0"/>
            <a:ext cx="10371909" cy="672373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z-Latn-UZ" sz="2800" b="1" i="1" dirty="0" smtClean="0">
                <a:solidFill>
                  <a:srgbClr val="002060"/>
                </a:solidFill>
                <a:latin typeface="Times New Roman" pitchFamily="18" charset="0"/>
                <a:cs typeface="Times New Roman" pitchFamily="18" charset="0"/>
              </a:rPr>
              <a:t>Tayanısh  oqıw – seminarınıń  teması:</a:t>
            </a:r>
          </a:p>
          <a:p>
            <a:pPr algn="ctr"/>
            <a:endParaRPr lang="uz-Latn-UZ" sz="2800" b="1" i="1" dirty="0" smtClean="0">
              <a:solidFill>
                <a:srgbClr val="002060"/>
              </a:solidFill>
              <a:latin typeface="Times New Roman" pitchFamily="18" charset="0"/>
              <a:cs typeface="Times New Roman" pitchFamily="18" charset="0"/>
            </a:endParaRPr>
          </a:p>
          <a:p>
            <a:pPr algn="ctr"/>
            <a:r>
              <a:rPr lang="uz-Latn-UZ" sz="3600" b="1" i="1" dirty="0" smtClean="0">
                <a:solidFill>
                  <a:srgbClr val="002060"/>
                </a:solidFill>
                <a:latin typeface="Times New Roman" pitchFamily="18" charset="0"/>
                <a:cs typeface="Times New Roman" pitchFamily="18" charset="0"/>
              </a:rPr>
              <a:t>Qazı  Máwlik   Bekmuxammed  ulınıń  ómiri  hám</a:t>
            </a:r>
          </a:p>
          <a:p>
            <a:pPr algn="ctr"/>
            <a:r>
              <a:rPr lang="uz-Latn-UZ" sz="3600" b="1" i="1" dirty="0" smtClean="0">
                <a:solidFill>
                  <a:srgbClr val="002060"/>
                </a:solidFill>
                <a:latin typeface="Times New Roman" pitchFamily="18" charset="0"/>
                <a:cs typeface="Times New Roman" pitchFamily="18" charset="0"/>
              </a:rPr>
              <a:t>dóretiwshiligi  </a:t>
            </a:r>
          </a:p>
          <a:p>
            <a:pPr algn="ctr"/>
            <a:endParaRPr lang="uz-Latn-UZ" sz="2800" b="1" i="1" dirty="0" smtClean="0">
              <a:solidFill>
                <a:srgbClr val="002060"/>
              </a:solidFill>
              <a:latin typeface="Times New Roman" pitchFamily="18" charset="0"/>
              <a:cs typeface="Times New Roman" pitchFamily="18" charset="0"/>
            </a:endParaRPr>
          </a:p>
          <a:p>
            <a:pPr algn="ctr"/>
            <a:endParaRPr lang="uz-Latn-UZ" sz="2800" b="1" i="1" dirty="0" smtClean="0">
              <a:solidFill>
                <a:srgbClr val="002060"/>
              </a:solidFill>
              <a:latin typeface="Times New Roman" pitchFamily="18" charset="0"/>
              <a:cs typeface="Times New Roman" pitchFamily="18" charset="0"/>
            </a:endParaRPr>
          </a:p>
          <a:p>
            <a:pPr algn="ctr"/>
            <a:r>
              <a:rPr lang="uz-Latn-UZ" sz="2800" b="1" i="1" dirty="0" smtClean="0">
                <a:solidFill>
                  <a:srgbClr val="002060"/>
                </a:solidFill>
                <a:latin typeface="Times New Roman" pitchFamily="18" charset="0"/>
                <a:cs typeface="Times New Roman" pitchFamily="18" charset="0"/>
              </a:rPr>
              <a:t>Nókis qalası qaraqalpaq tili  hám  ádebiyatı páni  boyınsha </a:t>
            </a:r>
          </a:p>
          <a:p>
            <a:pPr algn="ctr"/>
            <a:r>
              <a:rPr lang="uz-Latn-UZ" sz="2800" b="1" i="1" dirty="0" smtClean="0">
                <a:solidFill>
                  <a:srgbClr val="002060"/>
                </a:solidFill>
                <a:latin typeface="Times New Roman" pitchFamily="18" charset="0"/>
                <a:cs typeface="Times New Roman" pitchFamily="18" charset="0"/>
              </a:rPr>
              <a:t>tayanısh  mektebi  treneri   Ismaylova  Gulnara</a:t>
            </a:r>
            <a:endParaRPr lang="ru-RU" sz="2800" b="1" i="1" dirty="0">
              <a:solidFill>
                <a:srgbClr val="002060"/>
              </a:solidFill>
              <a:latin typeface="Times New Roman" pitchFamily="18" charset="0"/>
              <a:cs typeface="Times New Roman" pitchFamily="18" charset="0"/>
            </a:endParaRPr>
          </a:p>
        </p:txBody>
      </p:sp>
      <p:pic>
        <p:nvPicPr>
          <p:cNvPr id="3" name="Picture 9" descr="042">
            <a:hlinkClick r:id="" action="ppaction://noaction"/>
          </p:cNvPr>
          <p:cNvPicPr>
            <a:picLocks noChangeAspect="1" noChangeArrowheads="1" noCrop="1"/>
          </p:cNvPicPr>
          <p:nvPr/>
        </p:nvPicPr>
        <p:blipFill>
          <a:blip r:embed="rId2"/>
          <a:srcRect/>
          <a:stretch>
            <a:fillRect/>
          </a:stretch>
        </p:blipFill>
        <p:spPr bwMode="auto">
          <a:xfrm>
            <a:off x="195943" y="6205928"/>
            <a:ext cx="4166195" cy="652072"/>
          </a:xfrm>
          <a:prstGeom prst="rect">
            <a:avLst/>
          </a:prstGeom>
          <a:noFill/>
          <a:ln w="9525">
            <a:noFill/>
            <a:miter lim="800000"/>
            <a:headEnd/>
            <a:tailEnd/>
          </a:ln>
        </p:spPr>
      </p:pic>
      <p:pic>
        <p:nvPicPr>
          <p:cNvPr id="4" name="Picture 9" descr="042">
            <a:hlinkClick r:id="" action="ppaction://noaction"/>
          </p:cNvPr>
          <p:cNvPicPr>
            <a:picLocks noChangeAspect="1" noChangeArrowheads="1" noCrop="1"/>
          </p:cNvPicPr>
          <p:nvPr/>
        </p:nvPicPr>
        <p:blipFill>
          <a:blip r:embed="rId2"/>
          <a:srcRect/>
          <a:stretch>
            <a:fillRect/>
          </a:stretch>
        </p:blipFill>
        <p:spPr bwMode="auto">
          <a:xfrm>
            <a:off x="4332157" y="6220918"/>
            <a:ext cx="3672590" cy="637081"/>
          </a:xfrm>
          <a:prstGeom prst="rect">
            <a:avLst/>
          </a:prstGeom>
          <a:noFill/>
          <a:ln w="9525">
            <a:noFill/>
            <a:miter lim="800000"/>
            <a:headEnd/>
            <a:tailEnd/>
          </a:ln>
        </p:spPr>
      </p:pic>
      <p:pic>
        <p:nvPicPr>
          <p:cNvPr id="5" name="Picture 9" descr="042">
            <a:hlinkClick r:id="" action="ppaction://noaction"/>
          </p:cNvPr>
          <p:cNvPicPr>
            <a:picLocks noChangeAspect="1" noChangeArrowheads="1" noCrop="1"/>
          </p:cNvPicPr>
          <p:nvPr/>
        </p:nvPicPr>
        <p:blipFill>
          <a:blip r:embed="rId2"/>
          <a:srcRect/>
          <a:stretch>
            <a:fillRect/>
          </a:stretch>
        </p:blipFill>
        <p:spPr bwMode="auto">
          <a:xfrm>
            <a:off x="7944787" y="6235908"/>
            <a:ext cx="3927422" cy="622092"/>
          </a:xfrm>
          <a:prstGeom prst="rect">
            <a:avLst/>
          </a:prstGeom>
          <a:noFill/>
          <a:ln w="9525">
            <a:noFill/>
            <a:miter lim="800000"/>
            <a:headEnd/>
            <a:tailEnd/>
          </a:ln>
        </p:spPr>
      </p:pic>
    </p:spTree>
    <p:extLst>
      <p:ext uri="{BB962C8B-B14F-4D97-AF65-F5344CB8AC3E}">
        <p14:creationId xmlns="" xmlns:p14="http://schemas.microsoft.com/office/powerpoint/2010/main" val="2965920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Блок-схема: внутренняя память 5"/>
          <p:cNvSpPr/>
          <p:nvPr/>
        </p:nvSpPr>
        <p:spPr>
          <a:xfrm>
            <a:off x="1088572" y="522516"/>
            <a:ext cx="8258629" cy="5718628"/>
          </a:xfrm>
          <a:prstGeom prst="flowChartInternalStorag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z-Latn-UZ" sz="3200" i="1" dirty="0" smtClean="0">
                <a:solidFill>
                  <a:srgbClr val="002060"/>
                </a:solidFill>
              </a:rPr>
              <a:t>Keńes  húkimeti  ornaǵannan keyin</a:t>
            </a:r>
          </a:p>
          <a:p>
            <a:pPr algn="ctr"/>
            <a:r>
              <a:rPr lang="uz-Latn-UZ" sz="3200" i="1" dirty="0" smtClean="0">
                <a:solidFill>
                  <a:srgbClr val="002060"/>
                </a:solidFill>
              </a:rPr>
              <a:t>Qazı  Máwlik Bekmuxammed ulı  gumanlı  adam sıpatında kóp  quwdalawlarǵa ushıradı.  Ómiriniń  kópshilik  bólegin Túrkmenstanda  ótkeredi. Bul  quwdalawlar onıń dóretiwshiliginiń ósip-rawajlanıwına keri  tásirin  tiygizedi.</a:t>
            </a:r>
          </a:p>
          <a:p>
            <a:pPr algn="ctr"/>
            <a:r>
              <a:rPr lang="uz-Latn-UZ" sz="3200" i="1" dirty="0" smtClean="0">
                <a:solidFill>
                  <a:srgbClr val="002060"/>
                </a:solidFill>
              </a:rPr>
              <a:t>Ol  1950- jılı  Qaraqalpaqstanǵa  kelip qaytıs boladı</a:t>
            </a:r>
            <a:r>
              <a:rPr lang="uz-Latn-UZ" sz="2800" i="1" dirty="0" smtClean="0"/>
              <a:t>.</a:t>
            </a:r>
            <a:endParaRPr lang="ru-RU" sz="2800" i="1" dirty="0"/>
          </a:p>
        </p:txBody>
      </p:sp>
    </p:spTree>
    <p:extLst>
      <p:ext uri="{BB962C8B-B14F-4D97-AF65-F5344CB8AC3E}">
        <p14:creationId xmlns="" xmlns:p14="http://schemas.microsoft.com/office/powerpoint/2010/main" val="3786813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045029" y="290287"/>
            <a:ext cx="8403771" cy="587828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z-Latn-UZ" sz="3600" b="1" i="1" dirty="0" smtClean="0">
                <a:solidFill>
                  <a:srgbClr val="002060"/>
                </a:solidFill>
                <a:latin typeface="Palatino Linotype" pitchFamily="18" charset="0"/>
              </a:rPr>
              <a:t>Shımbay  átirapındaǵı barlıq  qıssaxanlar Qazı Máwlikke  úlken  húrmet penen  qaraǵan, óytkeni ol  qıssaxanlar Qazı  Máwliktiń  shıǵarmasınan  tárbiya  alıp  qıssaxanlıq  ónerin arttırǵan.  </a:t>
            </a:r>
          </a:p>
          <a:p>
            <a:pPr algn="ctr"/>
            <a:r>
              <a:rPr lang="uz-Latn-UZ" sz="3600" b="1" i="1" dirty="0" smtClean="0">
                <a:solidFill>
                  <a:srgbClr val="002060"/>
                </a:solidFill>
                <a:latin typeface="Palatino Linotype" pitchFamily="18" charset="0"/>
              </a:rPr>
              <a:t>Belgili  Qazaqbay  shayır menen  Abbaz shayır  Qazı Máwliktiń shıǵarmaların  uzaq  jıllar  oqıp  júrgen</a:t>
            </a:r>
            <a:endParaRPr lang="ru-RU" sz="3600" b="1" i="1" dirty="0">
              <a:solidFill>
                <a:srgbClr val="002060"/>
              </a:solidFill>
              <a:latin typeface="Palatino Linotyp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384800"/>
          </a:xfrm>
        </p:spPr>
        <p:txBody>
          <a:bodyPr>
            <a:normAutofit fontScale="90000"/>
          </a:bodyPr>
          <a:lstStyle/>
          <a:p>
            <a:pPr algn="ctr"/>
            <a:r>
              <a:rPr lang="uz-Latn-UZ" dirty="0" smtClean="0">
                <a:latin typeface="Palatino Linotype" pitchFamily="18" charset="0"/>
              </a:rPr>
              <a:t>  </a:t>
            </a:r>
            <a:r>
              <a:rPr lang="uz-Latn-UZ" dirty="0" smtClean="0">
                <a:solidFill>
                  <a:schemeClr val="tx1"/>
                </a:solidFill>
                <a:latin typeface="Palatino Linotype" pitchFamily="18" charset="0"/>
              </a:rPr>
              <a:t>Baspa sóz joq  waqtında Qawender  qıssaxan  Qazı  Máwliktiń shıǵarmaların xatqa  túsirip,  qıssa  jolına  salıp  kópshilikke oqıp bergen.</a:t>
            </a:r>
            <a:br>
              <a:rPr lang="uz-Latn-UZ" dirty="0" smtClean="0">
                <a:solidFill>
                  <a:schemeClr val="tx1"/>
                </a:solidFill>
                <a:latin typeface="Palatino Linotype" pitchFamily="18" charset="0"/>
              </a:rPr>
            </a:br>
            <a:r>
              <a:rPr lang="uz-Latn-UZ" dirty="0" smtClean="0">
                <a:solidFill>
                  <a:schemeClr val="tx1"/>
                </a:solidFill>
                <a:latin typeface="Palatino Linotype" pitchFamily="18" charset="0"/>
              </a:rPr>
              <a:t>Qazı  Máwlik «Ǵárip ashıq» dástanın qayta islep  jetildirip tolıqtırıp jazǵan. Onıń  danaları qoldan  kóshirip  kóbeytilgen. </a:t>
            </a:r>
            <a:br>
              <a:rPr lang="uz-Latn-UZ" dirty="0" smtClean="0">
                <a:solidFill>
                  <a:schemeClr val="tx1"/>
                </a:solidFill>
                <a:latin typeface="Palatino Linotype" pitchFamily="18" charset="0"/>
              </a:rPr>
            </a:br>
            <a:r>
              <a:rPr lang="uz-Latn-UZ" dirty="0" smtClean="0">
                <a:solidFill>
                  <a:schemeClr val="tx1"/>
                </a:solidFill>
                <a:latin typeface="Palatino Linotype" pitchFamily="18" charset="0"/>
              </a:rPr>
              <a:t> Qazı Máwliktiń shıǵarmaların haqı alıp, qoldan kóshirip otıratuǵın ayırım </a:t>
            </a:r>
            <a:r>
              <a:rPr lang="uz-Latn-UZ" smtClean="0">
                <a:solidFill>
                  <a:schemeClr val="tx1"/>
                </a:solidFill>
                <a:latin typeface="Palatino Linotype" pitchFamily="18" charset="0"/>
              </a:rPr>
              <a:t>adamlar   bolǵan. Ol  </a:t>
            </a:r>
            <a:r>
              <a:rPr lang="uz-Latn-UZ" dirty="0" smtClean="0">
                <a:solidFill>
                  <a:schemeClr val="tx1"/>
                </a:solidFill>
                <a:latin typeface="Palatino Linotype" pitchFamily="18" charset="0"/>
              </a:rPr>
              <a:t>kóshirilgen nusqalar ayırım adamlar da elege deyin  saqlanǵan.</a:t>
            </a:r>
            <a:endParaRPr lang="ru-RU" dirty="0">
              <a:solidFill>
                <a:schemeClr val="tx1"/>
              </a:solidFill>
              <a:latin typeface="Palatino Linotype"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40229" y="406400"/>
            <a:ext cx="9158514" cy="609600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z-Latn-UZ" sz="2800" dirty="0" smtClean="0"/>
              <a:t>Bekkemlew</a:t>
            </a:r>
          </a:p>
          <a:p>
            <a:pPr algn="ctr"/>
            <a:r>
              <a:rPr lang="uz-Latn-UZ" sz="2800" dirty="0" smtClean="0"/>
              <a:t>«Tekst  penen  islesiw»  shınıǵıwı</a:t>
            </a:r>
          </a:p>
          <a:p>
            <a:pPr algn="ctr"/>
            <a:r>
              <a:rPr lang="uz-Latn-UZ" sz="2800" dirty="0" smtClean="0"/>
              <a:t>Klass  oqıwshıları  5 toparǵa  bólinedi. </a:t>
            </a:r>
          </a:p>
          <a:p>
            <a:pPr algn="ctr"/>
            <a:r>
              <a:rPr lang="uz-Latn-UZ" sz="2800" dirty="0" smtClean="0"/>
              <a:t> «Shımbay  bayazı»  qosıǵı  boyınsha tayarlanǵan tekstlerdi  toparlarǵa bólip  beriledi.</a:t>
            </a:r>
          </a:p>
          <a:p>
            <a:pPr algn="ctr"/>
            <a:r>
              <a:rPr lang="uz-Latn-UZ" sz="2800" dirty="0" smtClean="0"/>
              <a:t>1-  topar 1, 5- kupletler,</a:t>
            </a:r>
          </a:p>
          <a:p>
            <a:pPr algn="ctr"/>
            <a:r>
              <a:rPr lang="uz-Latn-UZ" sz="2800" dirty="0" smtClean="0"/>
              <a:t>2- topar  6,10-kupletler,</a:t>
            </a:r>
          </a:p>
          <a:p>
            <a:pPr algn="ctr"/>
            <a:r>
              <a:rPr lang="uz-Latn-UZ" sz="2800" dirty="0" smtClean="0"/>
              <a:t>3-topar  11,15-kupletler,</a:t>
            </a:r>
          </a:p>
          <a:p>
            <a:pPr algn="ctr"/>
            <a:r>
              <a:rPr lang="uz-Latn-UZ" sz="2800" dirty="0" smtClean="0"/>
              <a:t>4-topar  16,20-kupletler,</a:t>
            </a:r>
          </a:p>
          <a:p>
            <a:pPr algn="ctr"/>
            <a:r>
              <a:rPr lang="uz-Latn-UZ" sz="2800" dirty="0" smtClean="0"/>
              <a:t>5-topar  21,25-kupletler</a:t>
            </a:r>
          </a:p>
          <a:p>
            <a:pPr algn="ctr"/>
            <a:endParaRPr lang="ru-RU"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flipH="1">
            <a:off x="1190169" y="972457"/>
            <a:ext cx="7460344" cy="52977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2800" dirty="0" smtClean="0">
                <a:solidFill>
                  <a:schemeClr val="tx1"/>
                </a:solidFill>
              </a:rPr>
              <a:t>Hár bir  topar  ózlerine  tiyisli qosıq qatarların birgelikte  oqıp mazmunın  úyrenedi  hám  tekstke  tema  tańlap qoyadı.  Hár topardan bir qatnasıwshı óz topralarınıń jumısın  basqa  toparlarǵa aytıp  túsindirip  beredi.</a:t>
            </a:r>
          </a:p>
          <a:p>
            <a:pPr algn="ctr"/>
            <a:r>
              <a:rPr lang="uz-Latn-UZ" sz="2800" dirty="0" smtClean="0">
                <a:solidFill>
                  <a:schemeClr val="tx1"/>
                </a:solidFill>
              </a:rPr>
              <a:t>Basqa  topar aǵzalarında  qosımsha pikir  bolsa  olarǵa óz  múnasibetin  bildiriwgwe ruxsat  beriledi.</a:t>
            </a:r>
            <a:endParaRPr lang="ru-RU" sz="280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flipH="1">
            <a:off x="1393369" y="551543"/>
            <a:ext cx="8127999" cy="573314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uz-Latn-UZ" sz="2800" dirty="0" smtClean="0">
              <a:latin typeface="Palatino Linotype" pitchFamily="18" charset="0"/>
            </a:endParaRPr>
          </a:p>
          <a:p>
            <a:pPr algn="ctr"/>
            <a:endParaRPr lang="en-US" sz="2800" dirty="0" smtClean="0">
              <a:latin typeface="Palatino Linotype" pitchFamily="18" charset="0"/>
            </a:endParaRPr>
          </a:p>
          <a:p>
            <a:pPr algn="ctr"/>
            <a:r>
              <a:rPr lang="en-US" sz="2800" dirty="0" smtClean="0">
                <a:latin typeface="Palatino Linotype" pitchFamily="18" charset="0"/>
              </a:rPr>
              <a:t> </a:t>
            </a:r>
            <a:r>
              <a:rPr lang="en-US" sz="2800" dirty="0" err="1" smtClean="0">
                <a:latin typeface="Palatino Linotype" pitchFamily="18" charset="0"/>
              </a:rPr>
              <a:t>Sinkveyn</a:t>
            </a:r>
            <a:r>
              <a:rPr lang="en-US" sz="2800" dirty="0" smtClean="0">
                <a:latin typeface="Palatino Linotype" pitchFamily="18" charset="0"/>
              </a:rPr>
              <a:t> </a:t>
            </a:r>
            <a:r>
              <a:rPr lang="en-US" sz="2800" dirty="0" err="1" smtClean="0">
                <a:latin typeface="Palatino Linotype" pitchFamily="18" charset="0"/>
              </a:rPr>
              <a:t>metod</a:t>
            </a:r>
            <a:r>
              <a:rPr lang="uz-Latn-UZ" sz="2800" dirty="0" smtClean="0">
                <a:latin typeface="Palatino Linotype" pitchFamily="18" charset="0"/>
              </a:rPr>
              <a:t>ı</a:t>
            </a:r>
          </a:p>
          <a:p>
            <a:pPr algn="ctr"/>
            <a:endParaRPr lang="uz-Latn-UZ" sz="2800" dirty="0" smtClean="0">
              <a:latin typeface="Palatino Linotype" pitchFamily="18" charset="0"/>
            </a:endParaRPr>
          </a:p>
          <a:p>
            <a:pPr algn="ctr"/>
            <a:r>
              <a:rPr lang="uz-Latn-UZ" sz="2800" dirty="0" smtClean="0">
                <a:latin typeface="Palatino Linotype" pitchFamily="18" charset="0"/>
              </a:rPr>
              <a:t>Sinkveyn  sózi  francuzsha «sink» sózinen alınǵan bolıp  «bes»  degen  mánini yamasa  </a:t>
            </a:r>
          </a:p>
          <a:p>
            <a:pPr algn="ctr"/>
            <a:r>
              <a:rPr lang="uz-Latn-UZ" sz="2800" dirty="0" smtClean="0">
                <a:latin typeface="Palatino Linotype" pitchFamily="18" charset="0"/>
              </a:rPr>
              <a:t>«bes qatarlı qosıq»  degen  máni bildiredi.</a:t>
            </a:r>
          </a:p>
          <a:p>
            <a:pPr marL="514350" indent="-514350" algn="ctr">
              <a:buAutoNum type="arabicPeriod"/>
            </a:pPr>
            <a:r>
              <a:rPr lang="uz-Latn-UZ" sz="2800" dirty="0" smtClean="0">
                <a:latin typeface="Palatino Linotype" pitchFamily="18" charset="0"/>
              </a:rPr>
              <a:t>Bir  atlıq  sóz</a:t>
            </a:r>
          </a:p>
          <a:p>
            <a:pPr marL="514350" indent="-514350" algn="ctr">
              <a:buAutoNum type="arabicPeriod"/>
            </a:pPr>
            <a:r>
              <a:rPr lang="uz-Latn-UZ" sz="2800" dirty="0" smtClean="0">
                <a:latin typeface="Palatino Linotype" pitchFamily="18" charset="0"/>
              </a:rPr>
              <a:t> Eki  kelbetlik  sóz</a:t>
            </a:r>
          </a:p>
          <a:p>
            <a:pPr marL="514350" indent="-514350" algn="ctr">
              <a:buAutoNum type="arabicPeriod"/>
            </a:pPr>
            <a:r>
              <a:rPr lang="uz-Latn-UZ" sz="2800" dirty="0" smtClean="0">
                <a:latin typeface="Palatino Linotype" pitchFamily="18" charset="0"/>
              </a:rPr>
              <a:t> Úsh  feyil sóz</a:t>
            </a:r>
          </a:p>
          <a:p>
            <a:pPr marL="514350" indent="-514350" algn="ctr">
              <a:buAutoNum type="arabicPeriod"/>
            </a:pPr>
            <a:r>
              <a:rPr lang="uz-Latn-UZ" sz="2800" dirty="0" smtClean="0">
                <a:latin typeface="Palatino Linotype" pitchFamily="18" charset="0"/>
              </a:rPr>
              <a:t> Gáp  yamasa  bir fraza</a:t>
            </a:r>
          </a:p>
          <a:p>
            <a:pPr marL="514350" indent="-514350" algn="ctr">
              <a:buAutoNum type="arabicPeriod"/>
            </a:pPr>
            <a:r>
              <a:rPr lang="uz-Latn-UZ" sz="2800" dirty="0" smtClean="0">
                <a:latin typeface="Palatino Linotype" pitchFamily="18" charset="0"/>
              </a:rPr>
              <a:t>Sinonim  atlıq</a:t>
            </a:r>
            <a:endParaRPr lang="ru-RU" sz="2800" dirty="0">
              <a:latin typeface="Palatino Linotype"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flipH="1">
            <a:off x="696685" y="0"/>
            <a:ext cx="10813142" cy="66765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uz-Latn-UZ" dirty="0" smtClean="0"/>
          </a:p>
          <a:p>
            <a:pPr algn="ctr"/>
            <a:endParaRPr lang="ru-RU" dirty="0"/>
          </a:p>
        </p:txBody>
      </p:sp>
      <p:sp>
        <p:nvSpPr>
          <p:cNvPr id="4" name="Заголовок 3"/>
          <p:cNvSpPr>
            <a:spLocks noGrp="1"/>
          </p:cNvSpPr>
          <p:nvPr>
            <p:ph type="title"/>
          </p:nvPr>
        </p:nvSpPr>
        <p:spPr>
          <a:xfrm>
            <a:off x="2554514" y="217714"/>
            <a:ext cx="5471886" cy="870857"/>
          </a:xfrm>
        </p:spPr>
        <p:txBody>
          <a:bodyPr>
            <a:normAutofit/>
          </a:bodyPr>
          <a:lstStyle/>
          <a:p>
            <a:pPr algn="ctr"/>
            <a:r>
              <a:rPr lang="uz-Latn-UZ" sz="4400" b="1" i="1" dirty="0" smtClean="0">
                <a:latin typeface="Palatino Linotype" pitchFamily="18" charset="0"/>
              </a:rPr>
              <a:t>Megzettim</a:t>
            </a:r>
            <a:endParaRPr lang="ru-RU" sz="4400" b="1" i="1" dirty="0">
              <a:latin typeface="Palatino Linotype" pitchFamily="18" charset="0"/>
            </a:endParaRPr>
          </a:p>
        </p:txBody>
      </p:sp>
      <p:sp>
        <p:nvSpPr>
          <p:cNvPr id="6" name="Содержимое 5"/>
          <p:cNvSpPr>
            <a:spLocks noGrp="1"/>
          </p:cNvSpPr>
          <p:nvPr>
            <p:ph sz="half" idx="2"/>
          </p:nvPr>
        </p:nvSpPr>
        <p:spPr>
          <a:xfrm>
            <a:off x="928914" y="1117600"/>
            <a:ext cx="4281715" cy="5138058"/>
          </a:xfrm>
        </p:spPr>
        <p:txBody>
          <a:bodyPr>
            <a:noAutofit/>
          </a:bodyPr>
          <a:lstStyle/>
          <a:p>
            <a:r>
              <a:rPr lang="uz-Latn-UZ" sz="1600" i="1" dirty="0" smtClean="0">
                <a:latin typeface="+mj-lt"/>
              </a:rPr>
              <a:t>Táriypiń aytayın, gui  yuzli  dilbar,</a:t>
            </a:r>
          </a:p>
          <a:p>
            <a:pPr>
              <a:buNone/>
            </a:pPr>
            <a:r>
              <a:rPr lang="uz-Latn-UZ" sz="1600" i="1" dirty="0" smtClean="0">
                <a:latin typeface="+mj-lt"/>
              </a:rPr>
              <a:t>Lalı-lábiń badahshana megzettim,</a:t>
            </a:r>
          </a:p>
          <a:p>
            <a:pPr>
              <a:buNone/>
            </a:pPr>
            <a:r>
              <a:rPr lang="uz-Latn-UZ" sz="1600" i="1" dirty="0" smtClean="0">
                <a:latin typeface="+mj-lt"/>
              </a:rPr>
              <a:t>Zulpına  taqılmısh bahasız  gawhar,</a:t>
            </a:r>
          </a:p>
          <a:p>
            <a:pPr>
              <a:buNone/>
            </a:pPr>
            <a:r>
              <a:rPr lang="uz-Latn-UZ" sz="1600" i="1" dirty="0" smtClean="0">
                <a:latin typeface="+mj-lt"/>
              </a:rPr>
              <a:t>Goya mehrin zarafshana  megzettim.</a:t>
            </a:r>
          </a:p>
          <a:p>
            <a:pPr>
              <a:buNone/>
            </a:pPr>
            <a:endParaRPr lang="uz-Latn-UZ" sz="1600" i="1" dirty="0" smtClean="0">
              <a:latin typeface="+mj-lt"/>
            </a:endParaRPr>
          </a:p>
          <a:p>
            <a:pPr>
              <a:buNone/>
            </a:pPr>
            <a:r>
              <a:rPr lang="uz-Latn-UZ" sz="1600" i="1" dirty="0" smtClean="0">
                <a:latin typeface="+mj-lt"/>
              </a:rPr>
              <a:t> Shamshu-qamar derler aytqan yuzińni, </a:t>
            </a:r>
          </a:p>
          <a:p>
            <a:pPr>
              <a:buNone/>
            </a:pPr>
            <a:r>
              <a:rPr lang="uz-Latn-UZ" sz="1600" i="1" dirty="0" smtClean="0">
                <a:latin typeface="+mj-lt"/>
              </a:rPr>
              <a:t>Qantu-ásel derler aytqan sózińni,</a:t>
            </a:r>
          </a:p>
          <a:p>
            <a:pPr>
              <a:buNone/>
            </a:pPr>
            <a:r>
              <a:rPr lang="uz-Latn-UZ" sz="1600" i="1" dirty="0" smtClean="0">
                <a:latin typeface="+mj-lt"/>
              </a:rPr>
              <a:t>Jáhannıń sárweri derler ózińni,</a:t>
            </a:r>
          </a:p>
          <a:p>
            <a:pPr>
              <a:buNone/>
            </a:pPr>
            <a:r>
              <a:rPr lang="uz-Latn-UZ" sz="1600" i="1" dirty="0" smtClean="0">
                <a:latin typeface="+mj-lt"/>
              </a:rPr>
              <a:t>Boyıń sáwri xuramana  megzettim.</a:t>
            </a:r>
          </a:p>
          <a:p>
            <a:pPr>
              <a:buNone/>
            </a:pPr>
            <a:endParaRPr lang="uz-Latn-UZ" sz="1600" i="1" dirty="0" smtClean="0">
              <a:latin typeface="+mj-lt"/>
            </a:endParaRPr>
          </a:p>
          <a:p>
            <a:pPr>
              <a:buNone/>
            </a:pPr>
            <a:r>
              <a:rPr lang="uz-Latn-UZ" sz="1600" i="1" dirty="0" smtClean="0">
                <a:latin typeface="+mj-lt"/>
              </a:rPr>
              <a:t>Adam náslimusań yaki periyzat,</a:t>
            </a:r>
          </a:p>
          <a:p>
            <a:pPr>
              <a:buNone/>
            </a:pPr>
            <a:r>
              <a:rPr lang="uz-Latn-UZ" sz="1600" i="1" dirty="0" smtClean="0">
                <a:latin typeface="+mj-lt"/>
              </a:rPr>
              <a:t>Aqlımnı alursań rangimni  barbat,</a:t>
            </a:r>
          </a:p>
          <a:p>
            <a:pPr>
              <a:buNone/>
            </a:pPr>
            <a:r>
              <a:rPr lang="uz-Latn-UZ" sz="1600" i="1" dirty="0" smtClean="0">
                <a:latin typeface="+mj-lt"/>
              </a:rPr>
              <a:t>Qashlarıń qıyılmısh  kózleriń  jallat,</a:t>
            </a:r>
          </a:p>
          <a:p>
            <a:pPr>
              <a:buNone/>
            </a:pPr>
            <a:r>
              <a:rPr lang="uz-Latn-UZ" sz="1600" i="1" dirty="0" smtClean="0">
                <a:latin typeface="+mj-lt"/>
              </a:rPr>
              <a:t>Sózlerińni  sheker balǵa megzettim</a:t>
            </a:r>
            <a:r>
              <a:rPr lang="uz-Latn-UZ" sz="1600" dirty="0" smtClean="0"/>
              <a:t>.</a:t>
            </a:r>
            <a:endParaRPr lang="ru-RU" sz="1600" dirty="0"/>
          </a:p>
        </p:txBody>
      </p:sp>
      <p:sp>
        <p:nvSpPr>
          <p:cNvPr id="8" name="Содержимое 7"/>
          <p:cNvSpPr>
            <a:spLocks noGrp="1"/>
          </p:cNvSpPr>
          <p:nvPr>
            <p:ph sz="quarter" idx="4"/>
          </p:nvPr>
        </p:nvSpPr>
        <p:spPr>
          <a:xfrm>
            <a:off x="5878286" y="1030514"/>
            <a:ext cx="4789088" cy="5138057"/>
          </a:xfrm>
        </p:spPr>
        <p:txBody>
          <a:bodyPr>
            <a:noAutofit/>
          </a:bodyPr>
          <a:lstStyle/>
          <a:p>
            <a:r>
              <a:rPr lang="uz-Latn-UZ" sz="1600" i="1" dirty="0" smtClean="0">
                <a:latin typeface="+mj-lt"/>
              </a:rPr>
              <a:t>Mágár on tórt-on besh  anıń   yashları,</a:t>
            </a:r>
          </a:p>
          <a:p>
            <a:pPr>
              <a:buNone/>
            </a:pPr>
            <a:r>
              <a:rPr lang="uz-Latn-UZ" sz="1600" i="1" dirty="0" smtClean="0">
                <a:latin typeface="+mj-lt"/>
              </a:rPr>
              <a:t>Mıń  túmenge  arzan anıń  bashları,</a:t>
            </a:r>
          </a:p>
          <a:p>
            <a:pPr>
              <a:buNone/>
            </a:pPr>
            <a:r>
              <a:rPr lang="uz-Latn-UZ" sz="1600" i="1" dirty="0" smtClean="0">
                <a:latin typeface="+mj-lt"/>
              </a:rPr>
              <a:t>Hár  jaǵında  sákkiz  burım  shashları,</a:t>
            </a:r>
          </a:p>
          <a:p>
            <a:pPr>
              <a:buNone/>
            </a:pPr>
            <a:r>
              <a:rPr lang="uz-Latn-UZ" sz="1600" i="1" dirty="0" smtClean="0">
                <a:latin typeface="+mj-lt"/>
              </a:rPr>
              <a:t>Yuzlerińni  men  periyge  megzettim.</a:t>
            </a:r>
          </a:p>
          <a:p>
            <a:pPr>
              <a:buNone/>
            </a:pPr>
            <a:endParaRPr lang="uz-Latn-UZ" sz="1600" i="1" dirty="0" smtClean="0">
              <a:latin typeface="+mj-lt"/>
            </a:endParaRPr>
          </a:p>
          <a:p>
            <a:pPr>
              <a:buNone/>
            </a:pPr>
            <a:r>
              <a:rPr lang="uz-Latn-UZ" sz="1600" i="1" dirty="0" smtClean="0">
                <a:latin typeface="+mj-lt"/>
              </a:rPr>
              <a:t>Bilakińde  bardur altın  bilezik,</a:t>
            </a:r>
          </a:p>
          <a:p>
            <a:pPr>
              <a:buNone/>
            </a:pPr>
            <a:r>
              <a:rPr lang="uz-Latn-UZ" sz="1600" i="1" dirty="0" smtClean="0">
                <a:latin typeface="+mj-lt"/>
              </a:rPr>
              <a:t>Barmaqlarda  bardur  tilládan  yuzik,</a:t>
            </a:r>
          </a:p>
          <a:p>
            <a:pPr>
              <a:buNone/>
            </a:pPr>
            <a:r>
              <a:rPr lang="uz-Latn-UZ" sz="1600" i="1" dirty="0" smtClean="0">
                <a:latin typeface="+mj-lt"/>
              </a:rPr>
              <a:t>Qashlarıń  qálemdur,  belleriń   názik,</a:t>
            </a:r>
          </a:p>
          <a:p>
            <a:pPr>
              <a:buNone/>
            </a:pPr>
            <a:r>
              <a:rPr lang="uz-Latn-UZ" sz="1600" i="1" dirty="0" smtClean="0">
                <a:latin typeface="+mj-lt"/>
              </a:rPr>
              <a:t>Boyın  sáwri  xuramana  megzettim.</a:t>
            </a:r>
          </a:p>
          <a:p>
            <a:pPr>
              <a:buNone/>
            </a:pPr>
            <a:endParaRPr lang="uz-Latn-UZ" sz="1600" i="1" dirty="0" smtClean="0">
              <a:latin typeface="+mj-lt"/>
            </a:endParaRPr>
          </a:p>
          <a:p>
            <a:pPr>
              <a:buNone/>
            </a:pPr>
            <a:r>
              <a:rPr lang="uz-Latn-UZ" sz="1600" i="1" dirty="0" smtClean="0">
                <a:latin typeface="+mj-lt"/>
              </a:rPr>
              <a:t>Bezelmish  shul  dilbar  qırmızı  gúlge,</a:t>
            </a:r>
          </a:p>
          <a:p>
            <a:pPr>
              <a:buNone/>
            </a:pPr>
            <a:r>
              <a:rPr lang="uz-Latn-UZ" sz="1600" i="1" dirty="0" smtClean="0">
                <a:latin typeface="+mj-lt"/>
              </a:rPr>
              <a:t>Zulpı  naqqashına  shashı  súmbile,</a:t>
            </a:r>
          </a:p>
          <a:p>
            <a:pPr>
              <a:buNone/>
            </a:pPr>
            <a:r>
              <a:rPr lang="uz-Latn-UZ" sz="1600" i="1" dirty="0" smtClean="0">
                <a:latin typeface="+mj-lt"/>
              </a:rPr>
              <a:t>Megzeymish  hawazı  shayda  búlbile,</a:t>
            </a:r>
          </a:p>
          <a:p>
            <a:pPr>
              <a:buNone/>
            </a:pPr>
            <a:r>
              <a:rPr lang="uz-Latn-UZ" sz="1600" i="1" dirty="0" smtClean="0">
                <a:latin typeface="+mj-lt"/>
              </a:rPr>
              <a:t>Qáddi  boyıń  zúleyxaǵa  megzettim</a:t>
            </a:r>
            <a:r>
              <a:rPr lang="uz-Latn-UZ" sz="1600" i="1" dirty="0" smtClean="0">
                <a:latin typeface="Palatino Linotype" pitchFamily="18" charset="0"/>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1117600" y="783772"/>
            <a:ext cx="8679543" cy="4978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lgn="ctr"/>
            <a:r>
              <a:rPr lang="uz-Latn-UZ" sz="3200" b="1" i="1" dirty="0" smtClean="0">
                <a:solidFill>
                  <a:srgbClr val="002060"/>
                </a:solidFill>
                <a:latin typeface="Palatino Linotype" pitchFamily="18" charset="0"/>
              </a:rPr>
              <a:t>1</a:t>
            </a:r>
            <a:r>
              <a:rPr lang="uz-Latn-UZ" sz="3600" b="1" i="1" dirty="0" smtClean="0">
                <a:solidFill>
                  <a:srgbClr val="002060"/>
                </a:solidFill>
                <a:latin typeface="Palatino Linotype" pitchFamily="18" charset="0"/>
              </a:rPr>
              <a:t>.  Qız</a:t>
            </a:r>
          </a:p>
          <a:p>
            <a:pPr marL="514350" indent="-514350" algn="ctr">
              <a:buAutoNum type="arabicPeriod"/>
            </a:pPr>
            <a:r>
              <a:rPr lang="uz-Latn-UZ" sz="3600" b="1" i="1" dirty="0" smtClean="0">
                <a:solidFill>
                  <a:srgbClr val="002060"/>
                </a:solidFill>
                <a:latin typeface="Palatino Linotype" pitchFamily="18" charset="0"/>
              </a:rPr>
              <a:t> Sulıw,  gúl  júzli  dilbar</a:t>
            </a:r>
          </a:p>
          <a:p>
            <a:pPr marL="514350" indent="-514350" algn="ctr">
              <a:buAutoNum type="arabicPeriod"/>
            </a:pPr>
            <a:r>
              <a:rPr lang="uz-Latn-UZ" sz="3600" b="1" i="1" dirty="0" smtClean="0">
                <a:solidFill>
                  <a:srgbClr val="002060"/>
                </a:solidFill>
                <a:latin typeface="Palatino Linotype" pitchFamily="18" charset="0"/>
              </a:rPr>
              <a:t> Aqıldı  aladı,  ıshqısında  kúydiredi,</a:t>
            </a:r>
          </a:p>
          <a:p>
            <a:pPr marL="514350" indent="-514350" algn="ctr"/>
            <a:r>
              <a:rPr lang="uz-Latn-UZ" sz="3600" b="1" i="1" dirty="0" smtClean="0">
                <a:solidFill>
                  <a:srgbClr val="002060"/>
                </a:solidFill>
                <a:latin typeface="Palatino Linotype" pitchFamily="18" charset="0"/>
              </a:rPr>
              <a:t>saǵındıradı</a:t>
            </a:r>
          </a:p>
          <a:p>
            <a:pPr marL="514350" indent="-514350" algn="ctr">
              <a:buAutoNum type="arabicPeriod" startAt="4"/>
            </a:pPr>
            <a:r>
              <a:rPr lang="uz-Latn-UZ" sz="3600" b="1" i="1" dirty="0" smtClean="0">
                <a:solidFill>
                  <a:srgbClr val="002060"/>
                </a:solidFill>
                <a:latin typeface="Palatino Linotype" pitchFamily="18" charset="0"/>
              </a:rPr>
              <a:t>Qız  ósse  -  eldiń  kórki</a:t>
            </a:r>
          </a:p>
          <a:p>
            <a:pPr marL="514350" indent="-514350" algn="ctr">
              <a:buAutoNum type="arabicPeriod" startAt="4"/>
            </a:pPr>
            <a:r>
              <a:rPr lang="uz-Latn-UZ" sz="3600" b="1" i="1" dirty="0" smtClean="0">
                <a:solidFill>
                  <a:srgbClr val="002060"/>
                </a:solidFill>
                <a:latin typeface="Palatino Linotype" pitchFamily="18" charset="0"/>
              </a:rPr>
              <a:t> Ana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Вертикальный свиток 6"/>
          <p:cNvSpPr/>
          <p:nvPr/>
        </p:nvSpPr>
        <p:spPr>
          <a:xfrm>
            <a:off x="1103086" y="457200"/>
            <a:ext cx="8084457" cy="6400800"/>
          </a:xfrm>
          <a:prstGeom prst="verticalScroll">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z-Latn-UZ" sz="2800" dirty="0" smtClean="0">
                <a:latin typeface="Times New Roman" pitchFamily="18" charset="0"/>
                <a:cs typeface="Times New Roman" pitchFamily="18" charset="0"/>
              </a:rPr>
              <a:t>Jasarǵan  ilham</a:t>
            </a:r>
          </a:p>
          <a:p>
            <a:pPr algn="ctr"/>
            <a:endParaRPr lang="uz-Latn-UZ" sz="2800" dirty="0" smtClean="0">
              <a:latin typeface="Times New Roman" pitchFamily="18" charset="0"/>
              <a:cs typeface="Times New Roman" pitchFamily="18" charset="0"/>
            </a:endParaRPr>
          </a:p>
          <a:p>
            <a:pPr algn="ctr"/>
            <a:r>
              <a:rPr lang="uz-Latn-UZ" sz="2800" dirty="0" smtClean="0">
                <a:latin typeface="Times New Roman" pitchFamily="18" charset="0"/>
                <a:cs typeface="Times New Roman" pitchFamily="18" charset="0"/>
              </a:rPr>
              <a:t>Joldaslarım   Qaraqalpaqstannıń,</a:t>
            </a:r>
          </a:p>
          <a:p>
            <a:pPr algn="ctr"/>
            <a:r>
              <a:rPr lang="uz-Latn-UZ" sz="2800" dirty="0" smtClean="0">
                <a:latin typeface="Times New Roman" pitchFamily="18" charset="0"/>
                <a:cs typeface="Times New Roman" pitchFamily="18" charset="0"/>
              </a:rPr>
              <a:t>Taza  hawasını  bayan  áyleyin,</a:t>
            </a:r>
          </a:p>
          <a:p>
            <a:pPr algn="ctr"/>
            <a:r>
              <a:rPr lang="uz-Latn-UZ" sz="2800" dirty="0" smtClean="0">
                <a:latin typeface="Times New Roman" pitchFamily="18" charset="0"/>
                <a:cs typeface="Times New Roman" pitchFamily="18" charset="0"/>
              </a:rPr>
              <a:t>Ishinde kógergen  baǵı-  bostannıń,</a:t>
            </a:r>
          </a:p>
          <a:p>
            <a:pPr algn="ctr"/>
            <a:r>
              <a:rPr lang="uz-Latn-UZ" sz="2800" dirty="0" smtClean="0">
                <a:latin typeface="Times New Roman" pitchFamily="18" charset="0"/>
                <a:cs typeface="Times New Roman" pitchFamily="18" charset="0"/>
              </a:rPr>
              <a:t>Taza  qalasını  bayan  áyleyin.</a:t>
            </a:r>
          </a:p>
          <a:p>
            <a:pPr algn="ctr"/>
            <a:endParaRPr lang="uz-Latn-UZ" sz="2800" dirty="0" smtClean="0">
              <a:latin typeface="Times New Roman" pitchFamily="18" charset="0"/>
              <a:cs typeface="Times New Roman" pitchFamily="18" charset="0"/>
            </a:endParaRPr>
          </a:p>
          <a:p>
            <a:pPr algn="ctr"/>
            <a:r>
              <a:rPr lang="uz-Latn-UZ" sz="2800" dirty="0" smtClean="0">
                <a:latin typeface="Times New Roman" pitchFamily="18" charset="0"/>
                <a:cs typeface="Times New Roman" pitchFamily="18" charset="0"/>
              </a:rPr>
              <a:t>Kóshesi  qıyaban  qatara  terek,</a:t>
            </a:r>
          </a:p>
          <a:p>
            <a:pPr algn="ctr"/>
            <a:r>
              <a:rPr lang="uz-Latn-UZ" sz="2800" dirty="0" smtClean="0">
                <a:latin typeface="Times New Roman" pitchFamily="18" charset="0"/>
                <a:cs typeface="Times New Roman" pitchFamily="18" charset="0"/>
              </a:rPr>
              <a:t>Túrli  aǵashı  bar  bárisi  kerek,</a:t>
            </a:r>
          </a:p>
          <a:p>
            <a:pPr algn="ctr"/>
            <a:r>
              <a:rPr lang="uz-Latn-UZ" sz="2800" dirty="0" smtClean="0">
                <a:latin typeface="Times New Roman" pitchFamily="18" charset="0"/>
                <a:cs typeface="Times New Roman" pitchFamily="18" charset="0"/>
              </a:rPr>
              <a:t> Mısalın  qıdırıp  tappadım  derek,</a:t>
            </a:r>
          </a:p>
          <a:p>
            <a:pPr algn="ctr"/>
            <a:r>
              <a:rPr lang="uz-Latn-UZ" sz="2800" dirty="0" smtClean="0">
                <a:latin typeface="Times New Roman" pitchFamily="18" charset="0"/>
                <a:cs typeface="Times New Roman" pitchFamily="18" charset="0"/>
              </a:rPr>
              <a:t>Baǵı- baqshasını  bayan  áyleyin.</a:t>
            </a:r>
            <a:endParaRPr lang="ru-RU" sz="28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Горизонтальный свиток 6"/>
          <p:cNvSpPr/>
          <p:nvPr/>
        </p:nvSpPr>
        <p:spPr>
          <a:xfrm rot="10800000" flipH="1" flipV="1">
            <a:off x="754743" y="624114"/>
            <a:ext cx="8911772" cy="550091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lgn="ctr">
              <a:buAutoNum type="arabicPeriod"/>
            </a:pPr>
            <a:r>
              <a:rPr lang="uz-Latn-UZ" sz="3200" b="1" i="1" dirty="0" smtClean="0">
                <a:solidFill>
                  <a:srgbClr val="002060"/>
                </a:solidFill>
                <a:latin typeface="Times New Roman" pitchFamily="18" charset="0"/>
                <a:cs typeface="Times New Roman" pitchFamily="18" charset="0"/>
              </a:rPr>
              <a:t>Tuwılǵan  jer</a:t>
            </a:r>
          </a:p>
          <a:p>
            <a:pPr marL="514350" indent="-514350" algn="ctr">
              <a:buAutoNum type="arabicPeriod"/>
            </a:pPr>
            <a:r>
              <a:rPr lang="uz-Latn-UZ" sz="3200" b="1" i="1" dirty="0" smtClean="0">
                <a:solidFill>
                  <a:srgbClr val="002060"/>
                </a:solidFill>
                <a:latin typeface="Times New Roman" pitchFamily="18" charset="0"/>
                <a:cs typeface="Times New Roman" pitchFamily="18" charset="0"/>
              </a:rPr>
              <a:t>  Altın  besik,   ǵárezsiz</a:t>
            </a:r>
          </a:p>
          <a:p>
            <a:pPr marL="514350" indent="-514350" algn="ctr">
              <a:buAutoNum type="arabicPeriod"/>
            </a:pPr>
            <a:r>
              <a:rPr lang="uz-Latn-UZ" sz="3200" b="1" i="1" dirty="0" smtClean="0">
                <a:solidFill>
                  <a:srgbClr val="002060"/>
                </a:solidFill>
                <a:latin typeface="Times New Roman" pitchFamily="18" charset="0"/>
                <a:cs typeface="Times New Roman" pitchFamily="18" charset="0"/>
              </a:rPr>
              <a:t>Gullenbekte,  rawajlanbaqta, </a:t>
            </a:r>
          </a:p>
          <a:p>
            <a:pPr marL="514350" indent="-514350" algn="ctr"/>
            <a:r>
              <a:rPr lang="uz-Latn-UZ" sz="3200" b="1" i="1" dirty="0" smtClean="0">
                <a:solidFill>
                  <a:srgbClr val="002060"/>
                </a:solidFill>
                <a:latin typeface="Times New Roman" pitchFamily="18" charset="0"/>
                <a:cs typeface="Times New Roman" pitchFamily="18" charset="0"/>
              </a:rPr>
              <a:t> dunyaǵa  tanılmaqta</a:t>
            </a:r>
          </a:p>
          <a:p>
            <a:pPr marL="514350" indent="-514350" algn="ctr"/>
            <a:r>
              <a:rPr lang="uz-Latn-UZ" sz="3200" b="1" i="1" dirty="0" smtClean="0">
                <a:solidFill>
                  <a:srgbClr val="002060"/>
                </a:solidFill>
                <a:latin typeface="Times New Roman" pitchFamily="18" charset="0"/>
                <a:cs typeface="Times New Roman" pitchFamily="18" charset="0"/>
              </a:rPr>
              <a:t>4. Tuwılǵan jer  -   Mısır  sháhári</a:t>
            </a:r>
          </a:p>
          <a:p>
            <a:pPr marL="514350" indent="-514350" algn="ctr"/>
            <a:r>
              <a:rPr lang="uz-Latn-UZ" sz="3200" b="1" i="1" dirty="0" smtClean="0">
                <a:solidFill>
                  <a:srgbClr val="002060"/>
                </a:solidFill>
                <a:latin typeface="Times New Roman" pitchFamily="18" charset="0"/>
                <a:cs typeface="Times New Roman" pitchFamily="18" charset="0"/>
              </a:rPr>
              <a:t>5.  Ana  Watan</a:t>
            </a:r>
            <a:endParaRPr lang="ru-RU" sz="3200" b="1" i="1" dirty="0">
              <a:solidFill>
                <a:srgbClr val="00206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IMG_20200517_210308_428~2.jpg"/>
          <p:cNvPicPr>
            <a:picLocks noChangeAspect="1"/>
          </p:cNvPicPr>
          <p:nvPr/>
        </p:nvPicPr>
        <p:blipFill>
          <a:blip r:embed="rId3"/>
          <a:stretch>
            <a:fillRect/>
          </a:stretch>
        </p:blipFill>
        <p:spPr>
          <a:xfrm>
            <a:off x="478972" y="449943"/>
            <a:ext cx="4049485" cy="5442857"/>
          </a:xfrm>
          <a:prstGeom prst="rect">
            <a:avLst/>
          </a:prstGeom>
        </p:spPr>
      </p:pic>
      <p:sp>
        <p:nvSpPr>
          <p:cNvPr id="3" name="Скругленный прямоугольник 2"/>
          <p:cNvSpPr/>
          <p:nvPr/>
        </p:nvSpPr>
        <p:spPr>
          <a:xfrm>
            <a:off x="4862286" y="435430"/>
            <a:ext cx="6212114" cy="55154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2800" b="1" i="1" dirty="0" smtClean="0">
                <a:solidFill>
                  <a:srgbClr val="002060"/>
                </a:solidFill>
                <a:latin typeface="Palatino Linotype" pitchFamily="18" charset="0"/>
              </a:rPr>
              <a:t>Shayır  hám  qıssaxan</a:t>
            </a:r>
          </a:p>
          <a:p>
            <a:pPr algn="ctr"/>
            <a:r>
              <a:rPr lang="uz-Latn-UZ" sz="2800" b="1" i="1" dirty="0" smtClean="0">
                <a:solidFill>
                  <a:srgbClr val="002060"/>
                </a:solidFill>
                <a:latin typeface="Palatino Linotype" pitchFamily="18" charset="0"/>
              </a:rPr>
              <a:t>Qazı  Máwlik ( ras atı  Máwdit)</a:t>
            </a:r>
          </a:p>
          <a:p>
            <a:pPr algn="ctr"/>
            <a:r>
              <a:rPr lang="uz-Latn-UZ" sz="2800" b="1" i="1" dirty="0" smtClean="0">
                <a:solidFill>
                  <a:srgbClr val="002060"/>
                </a:solidFill>
                <a:latin typeface="Palatino Linotype" pitchFamily="18" charset="0"/>
              </a:rPr>
              <a:t>Bekmuxammed ulı  1885-jılı</a:t>
            </a:r>
          </a:p>
          <a:p>
            <a:pPr algn="ctr"/>
            <a:r>
              <a:rPr lang="uz-Latn-UZ" sz="2800" b="1" i="1" dirty="0" smtClean="0">
                <a:solidFill>
                  <a:srgbClr val="002060"/>
                </a:solidFill>
                <a:latin typeface="Palatino Linotype" pitchFamily="18" charset="0"/>
              </a:rPr>
              <a:t>Shımbayda  Aqtuba  degen jerde  tuwıladı.  Dáslep Qaraqum iyshan medresesinde,  sońınan  Buxarada medreselerdiń birinde  oqıǵan.</a:t>
            </a:r>
            <a:endParaRPr lang="ru-RU" sz="2800" b="1" i="1" dirty="0">
              <a:solidFill>
                <a:srgbClr val="002060"/>
              </a:solidFill>
              <a:latin typeface="Palatino Linotype" pitchFamily="18" charset="0"/>
            </a:endParaRPr>
          </a:p>
        </p:txBody>
      </p:sp>
    </p:spTree>
    <p:extLst>
      <p:ext uri="{BB962C8B-B14F-4D97-AF65-F5344CB8AC3E}">
        <p14:creationId xmlns="" xmlns:p14="http://schemas.microsoft.com/office/powerpoint/2010/main" val="36859027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кругленный прямоугольник 7"/>
          <p:cNvSpPr/>
          <p:nvPr/>
        </p:nvSpPr>
        <p:spPr>
          <a:xfrm>
            <a:off x="682172" y="362857"/>
            <a:ext cx="9318172" cy="6096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2800" dirty="0" smtClean="0">
                <a:solidFill>
                  <a:schemeClr val="tx1"/>
                </a:solidFill>
              </a:rPr>
              <a:t>Úyge  tapsırma</a:t>
            </a:r>
          </a:p>
          <a:p>
            <a:pPr algn="ctr"/>
            <a:endParaRPr lang="uz-Latn-UZ" sz="2800" dirty="0" smtClean="0">
              <a:solidFill>
                <a:schemeClr val="tx1"/>
              </a:solidFill>
            </a:endParaRPr>
          </a:p>
          <a:p>
            <a:pPr algn="ctr"/>
            <a:r>
              <a:rPr lang="uz-Latn-UZ" sz="2800" dirty="0" smtClean="0">
                <a:solidFill>
                  <a:schemeClr val="tx1"/>
                </a:solidFill>
              </a:rPr>
              <a:t>Qazı  Máwlik  Bekmuxammed  ulınıń</a:t>
            </a:r>
          </a:p>
          <a:p>
            <a:pPr algn="ctr"/>
            <a:r>
              <a:rPr lang="uz-Latn-UZ" sz="2800" dirty="0" smtClean="0">
                <a:solidFill>
                  <a:schemeClr val="tx1"/>
                </a:solidFill>
              </a:rPr>
              <a:t>«Shımbay  bayazı»   hám  «Qızları  Shımbay»</a:t>
            </a:r>
          </a:p>
          <a:p>
            <a:pPr algn="ctr"/>
            <a:r>
              <a:rPr lang="uz-Latn-UZ" sz="2800" dirty="0" smtClean="0">
                <a:solidFill>
                  <a:schemeClr val="tx1"/>
                </a:solidFill>
              </a:rPr>
              <a:t>qosıqlarına   «Sinkveyin»  metodı  boyınsha  </a:t>
            </a:r>
          </a:p>
          <a:p>
            <a:pPr algn="ctr"/>
            <a:r>
              <a:rPr lang="uz-Latn-UZ" sz="2800" dirty="0" smtClean="0">
                <a:solidFill>
                  <a:schemeClr val="tx1"/>
                </a:solidFill>
              </a:rPr>
              <a:t> 5 qatarlı  qosıq  dúziw</a:t>
            </a:r>
            <a:endParaRPr lang="ru-RU" sz="28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Вертикальный свиток 4"/>
          <p:cNvSpPr/>
          <p:nvPr/>
        </p:nvSpPr>
        <p:spPr>
          <a:xfrm>
            <a:off x="836023" y="496389"/>
            <a:ext cx="8582297" cy="6021977"/>
          </a:xfrm>
          <a:prstGeom prst="vertic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z-Latn-UZ" sz="3600" b="1" i="1" dirty="0" smtClean="0">
                <a:solidFill>
                  <a:srgbClr val="7030A0"/>
                </a:solidFill>
              </a:rPr>
              <a:t>Qazi  Máwlik  Buxara  medresesin pitkerip  kelgennen  soń  azǵana  waqıt  Shımbayda qazı bolǵan,  sonlıqtan onı  «</a:t>
            </a:r>
            <a:r>
              <a:rPr lang="uz-Latn-UZ" sz="3600" b="1" i="1" dirty="0" smtClean="0">
                <a:solidFill>
                  <a:srgbClr val="C00000"/>
                </a:solidFill>
              </a:rPr>
              <a:t>qazı»</a:t>
            </a:r>
            <a:r>
              <a:rPr lang="uz-Latn-UZ" sz="3600" b="1" i="1" dirty="0" smtClean="0">
                <a:solidFill>
                  <a:srgbClr val="7030A0"/>
                </a:solidFill>
              </a:rPr>
              <a:t>  dep  atap  ketken.</a:t>
            </a:r>
          </a:p>
          <a:p>
            <a:pPr algn="ctr"/>
            <a:r>
              <a:rPr lang="uz-Latn-UZ" sz="3600" b="1" i="1" dirty="0" smtClean="0">
                <a:solidFill>
                  <a:srgbClr val="7030A0"/>
                </a:solidFill>
              </a:rPr>
              <a:t>Mektep  ashıp  balalarǵa  </a:t>
            </a:r>
          </a:p>
          <a:p>
            <a:pPr algn="ctr"/>
            <a:r>
              <a:rPr lang="uz-Latn-UZ" sz="3600" b="1" i="1" dirty="0" smtClean="0">
                <a:solidFill>
                  <a:srgbClr val="7030A0"/>
                </a:solidFill>
              </a:rPr>
              <a:t>tálim – tárbiya beriw  isleri  menen de  shúǵıllanǵan</a:t>
            </a:r>
            <a:r>
              <a:rPr lang="uz-Latn-UZ" sz="3600" i="1" dirty="0" smtClean="0">
                <a:solidFill>
                  <a:srgbClr val="7030A0"/>
                </a:solidFill>
              </a:rPr>
              <a:t>.  </a:t>
            </a:r>
          </a:p>
        </p:txBody>
      </p:sp>
    </p:spTree>
    <p:extLst>
      <p:ext uri="{BB962C8B-B14F-4D97-AF65-F5344CB8AC3E}">
        <p14:creationId xmlns="" xmlns:p14="http://schemas.microsoft.com/office/powerpoint/2010/main" val="1452373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8720" y="352697"/>
            <a:ext cx="9104811" cy="60219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uz-Latn-UZ" sz="3200" i="1" dirty="0" smtClean="0">
              <a:solidFill>
                <a:srgbClr val="7030A0"/>
              </a:solidFill>
            </a:endParaRPr>
          </a:p>
          <a:p>
            <a:pPr algn="ctr"/>
            <a:r>
              <a:rPr lang="uz-Latn-UZ" sz="3200" b="1" i="1" dirty="0" smtClean="0">
                <a:solidFill>
                  <a:srgbClr val="7030A0"/>
                </a:solidFill>
              </a:rPr>
              <a:t>Arab, parsı, eski túrk  tillerin teren ózlestirgen </a:t>
            </a:r>
            <a:r>
              <a:rPr lang="uz-Latn-UZ" sz="3200" b="1" i="1" dirty="0" smtClean="0">
                <a:solidFill>
                  <a:srgbClr val="C00000"/>
                </a:solidFill>
              </a:rPr>
              <a:t>Qazı Máwlik </a:t>
            </a:r>
            <a:r>
              <a:rPr lang="uz-Latn-UZ" sz="3200" b="1" i="1" dirty="0" smtClean="0">
                <a:solidFill>
                  <a:srgbClr val="7030A0"/>
                </a:solidFill>
              </a:rPr>
              <a:t>Xiywa, Buxara, </a:t>
            </a:r>
          </a:p>
          <a:p>
            <a:pPr algn="ctr"/>
            <a:r>
              <a:rPr lang="uz-Latn-UZ" sz="3200" b="1" i="1" dirty="0" smtClean="0">
                <a:solidFill>
                  <a:srgbClr val="7030A0"/>
                </a:solidFill>
              </a:rPr>
              <a:t>Qazan, Orenburg qalalarınan</a:t>
            </a:r>
          </a:p>
          <a:p>
            <a:pPr algn="ctr"/>
            <a:r>
              <a:rPr lang="uz-Latn-UZ" sz="3200" b="1" i="1" dirty="0" smtClean="0">
                <a:solidFill>
                  <a:srgbClr val="7030A0"/>
                </a:solidFill>
              </a:rPr>
              <a:t> sawda kárwanları arqalı kóplegen </a:t>
            </a:r>
          </a:p>
          <a:p>
            <a:pPr algn="ctr"/>
            <a:r>
              <a:rPr lang="uz-Latn-UZ" sz="3200" b="1" i="1" dirty="0" smtClean="0">
                <a:solidFill>
                  <a:srgbClr val="7030A0"/>
                </a:solidFill>
              </a:rPr>
              <a:t>kitaplar aldıradı.</a:t>
            </a:r>
          </a:p>
          <a:p>
            <a:pPr algn="ctr"/>
            <a:r>
              <a:rPr lang="uz-Latn-UZ" sz="3200" b="1" i="1" dirty="0" smtClean="0">
                <a:solidFill>
                  <a:srgbClr val="7030A0"/>
                </a:solidFill>
              </a:rPr>
              <a:t>Shıǵıs  ádebiyatı klassikleriniń  shıǵarmaların kópshilikke taratıw  maqsetinde</a:t>
            </a:r>
          </a:p>
          <a:p>
            <a:pPr algn="ctr"/>
            <a:r>
              <a:rPr lang="uz-Latn-UZ" sz="3200" b="1" i="1" dirty="0" smtClean="0">
                <a:solidFill>
                  <a:srgbClr val="7030A0"/>
                </a:solidFill>
              </a:rPr>
              <a:t> </a:t>
            </a:r>
            <a:r>
              <a:rPr lang="uz-Latn-UZ" sz="3200" b="1" i="1" dirty="0" smtClean="0">
                <a:solidFill>
                  <a:srgbClr val="C00000"/>
                </a:solidFill>
              </a:rPr>
              <a:t>Shımbayda birinshi mártebe kitap  dúkanın  </a:t>
            </a:r>
            <a:r>
              <a:rPr lang="uz-Latn-UZ" sz="3200" b="1" i="1" dirty="0" smtClean="0">
                <a:solidFill>
                  <a:srgbClr val="7030A0"/>
                </a:solidFill>
              </a:rPr>
              <a:t>ashtı</a:t>
            </a:r>
            <a:r>
              <a:rPr lang="uz-Latn-UZ" sz="3200" b="1" i="1" dirty="0" smtClean="0"/>
              <a:t>.  </a:t>
            </a:r>
            <a:endParaRPr lang="ru-RU" sz="3200" b="1" i="1" dirty="0"/>
          </a:p>
        </p:txBody>
      </p:sp>
    </p:spTree>
    <p:extLst>
      <p:ext uri="{BB962C8B-B14F-4D97-AF65-F5344CB8AC3E}">
        <p14:creationId xmlns="" xmlns:p14="http://schemas.microsoft.com/office/powerpoint/2010/main" val="833707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457200" y="888274"/>
            <a:ext cx="9483635" cy="506838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z-Latn-UZ" sz="3200" i="1" dirty="0" smtClean="0">
                <a:solidFill>
                  <a:srgbClr val="002060"/>
                </a:solidFill>
              </a:rPr>
              <a:t>Qazı  Máwlik  Bekmuxammed  ulı</a:t>
            </a:r>
          </a:p>
          <a:p>
            <a:pPr algn="ctr"/>
            <a:r>
              <a:rPr lang="uz-Latn-UZ" sz="3200" i="1" dirty="0" smtClean="0">
                <a:solidFill>
                  <a:srgbClr val="002060"/>
                </a:solidFill>
              </a:rPr>
              <a:t> xalıq awızeki ádebiyatı dóretpeleri menen shıǵıs ádebiyatı dúrdanaların  jaqsı bilgen hám  olardı  qıssa  jolı  menen atqarǵan.</a:t>
            </a:r>
          </a:p>
          <a:p>
            <a:pPr algn="ctr"/>
            <a:r>
              <a:rPr lang="uz-Latn-UZ" sz="3200" i="1" dirty="0" smtClean="0">
                <a:solidFill>
                  <a:srgbClr val="002060"/>
                </a:solidFill>
              </a:rPr>
              <a:t>«Ǵárip -ashıq»,  «Yusup - Zlıyxa», «Láyli-  Májnun» sıyaqlı birneshe kitaplardı sawatlı  jaslarǵa  kóshirtip xalıqqa  satıw  hám </a:t>
            </a:r>
          </a:p>
          <a:p>
            <a:pPr algn="ctr"/>
            <a:r>
              <a:rPr lang="uz-Latn-UZ" sz="3200" i="1" dirty="0" smtClean="0">
                <a:solidFill>
                  <a:srgbClr val="002060"/>
                </a:solidFill>
              </a:rPr>
              <a:t>qıssa  jolı  menen    taratıwshı  adam bolǵan</a:t>
            </a:r>
            <a:r>
              <a:rPr lang="uz-Latn-UZ" sz="2800" dirty="0" smtClean="0"/>
              <a:t>.  </a:t>
            </a:r>
            <a:endParaRPr lang="ru-RU" sz="2800" dirty="0"/>
          </a:p>
        </p:txBody>
      </p:sp>
    </p:spTree>
    <p:extLst>
      <p:ext uri="{BB962C8B-B14F-4D97-AF65-F5344CB8AC3E}">
        <p14:creationId xmlns="" xmlns:p14="http://schemas.microsoft.com/office/powerpoint/2010/main" val="3937913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Горизонтальный свиток 3"/>
          <p:cNvSpPr/>
          <p:nvPr/>
        </p:nvSpPr>
        <p:spPr>
          <a:xfrm>
            <a:off x="509451" y="418012"/>
            <a:ext cx="9627326" cy="6439988"/>
          </a:xfrm>
          <a:prstGeom prst="horizont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z-Latn-UZ" sz="3200" b="1" i="1" dirty="0" smtClean="0">
                <a:solidFill>
                  <a:srgbClr val="002060"/>
                </a:solidFill>
              </a:rPr>
              <a:t>Qazı  Máwlik </a:t>
            </a:r>
          </a:p>
          <a:p>
            <a:pPr algn="ctr"/>
            <a:r>
              <a:rPr lang="uz-Latn-UZ" sz="3200" b="1" i="1" dirty="0" smtClean="0">
                <a:solidFill>
                  <a:srgbClr val="002060"/>
                </a:solidFill>
              </a:rPr>
              <a:t> shıǵıs  ádebiyatı miyrasınan «Xilalay peri»  dástanınıń   tiykarında ózi de  </a:t>
            </a:r>
          </a:p>
          <a:p>
            <a:pPr algn="ctr"/>
            <a:r>
              <a:rPr lang="uz-Latn-UZ" sz="3200" b="1" i="1" dirty="0" smtClean="0">
                <a:solidFill>
                  <a:srgbClr val="002060"/>
                </a:solidFill>
              </a:rPr>
              <a:t> «Xilalay peri»  dástanın  dóretken.</a:t>
            </a:r>
          </a:p>
          <a:p>
            <a:pPr algn="ctr"/>
            <a:r>
              <a:rPr lang="uz-Latn-UZ" sz="3200" b="1" i="1" dirty="0" smtClean="0">
                <a:solidFill>
                  <a:srgbClr val="002060"/>
                </a:solidFill>
              </a:rPr>
              <a:t>«Ǵárip – ashıq»  dástanın túrkmen tilinen qaraqalpaq tiline awdarǵan bolsa,</a:t>
            </a:r>
          </a:p>
          <a:p>
            <a:pPr algn="ctr"/>
            <a:r>
              <a:rPr lang="uz-Latn-UZ" sz="3200" b="1" i="1" dirty="0" smtClean="0">
                <a:solidFill>
                  <a:srgbClr val="002060"/>
                </a:solidFill>
              </a:rPr>
              <a:t>Alisher  Nawayınıń  hám  Maqtımqulınıń da ayrım qosıqların qaraqalpaq tiline  awdaradı.</a:t>
            </a:r>
            <a:endParaRPr lang="ru-RU" sz="3200" b="1" i="1" dirty="0">
              <a:solidFill>
                <a:srgbClr val="002060"/>
              </a:solidFill>
            </a:endParaRPr>
          </a:p>
        </p:txBody>
      </p:sp>
    </p:spTree>
    <p:extLst>
      <p:ext uri="{BB962C8B-B14F-4D97-AF65-F5344CB8AC3E}">
        <p14:creationId xmlns="" xmlns:p14="http://schemas.microsoft.com/office/powerpoint/2010/main" val="708117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Блок-схема: типовой процесс 4"/>
          <p:cNvSpPr/>
          <p:nvPr/>
        </p:nvSpPr>
        <p:spPr>
          <a:xfrm>
            <a:off x="600892" y="444137"/>
            <a:ext cx="9144000" cy="5995852"/>
          </a:xfrm>
          <a:prstGeom prst="flowChartPredefined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z-Latn-UZ" sz="2800" i="1" dirty="0" smtClean="0">
                <a:solidFill>
                  <a:srgbClr val="002060"/>
                </a:solidFill>
              </a:rPr>
              <a:t>Qazı  Máwlik  Bekmuxxammed ulınıń </a:t>
            </a:r>
          </a:p>
          <a:p>
            <a:pPr algn="ctr"/>
            <a:r>
              <a:rPr lang="uz-Latn-UZ" sz="2800" i="1" dirty="0" smtClean="0">
                <a:solidFill>
                  <a:srgbClr val="002060"/>
                </a:solidFill>
              </a:rPr>
              <a:t>«Jasarǵan  ilham», «Gózzaliy Shımbay», «Qızları  Shımbay», «Ne sózdur», </a:t>
            </a:r>
          </a:p>
          <a:p>
            <a:pPr algn="ctr"/>
            <a:r>
              <a:rPr lang="uz-Latn-UZ" sz="2800" i="1" dirty="0" smtClean="0">
                <a:solidFill>
                  <a:srgbClr val="002060"/>
                </a:solidFill>
              </a:rPr>
              <a:t>«Aqılım  hayrandur»,  «Yadıma túshti»,</a:t>
            </a:r>
          </a:p>
          <a:p>
            <a:pPr algn="ctr"/>
            <a:r>
              <a:rPr lang="uz-Latn-UZ" sz="2800" i="1" dirty="0" smtClean="0">
                <a:solidFill>
                  <a:srgbClr val="002060"/>
                </a:solidFill>
              </a:rPr>
              <a:t>  «Megzettim», «Hesh  sózim yoqdur», «Qızlar qosıǵı», «Ol nege dárkar» hám taǵı basqa qosıqları  shıǵıs poeziyası úlgileri  ǵázzel, bayaz(táriyp) usılında dóretilip,  xalqımız  arasına  keńnen  taralǵan</a:t>
            </a:r>
            <a:r>
              <a:rPr lang="uz-Latn-UZ" sz="2800" i="1" dirty="0" smtClean="0"/>
              <a:t>.</a:t>
            </a:r>
            <a:endParaRPr lang="ru-RU" sz="2800" i="1" dirty="0"/>
          </a:p>
        </p:txBody>
      </p:sp>
    </p:spTree>
    <p:extLst>
      <p:ext uri="{BB962C8B-B14F-4D97-AF65-F5344CB8AC3E}">
        <p14:creationId xmlns="" xmlns:p14="http://schemas.microsoft.com/office/powerpoint/2010/main" val="3680944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76914" y="464457"/>
            <a:ext cx="3425372" cy="13788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2060"/>
                </a:solidFill>
              </a:rPr>
              <a:t>Ana </a:t>
            </a:r>
            <a:r>
              <a:rPr lang="en-US" sz="2800" dirty="0" err="1" smtClean="0">
                <a:solidFill>
                  <a:srgbClr val="002060"/>
                </a:solidFill>
              </a:rPr>
              <a:t>W</a:t>
            </a:r>
            <a:r>
              <a:rPr lang="en-US" sz="2800" dirty="0" err="1" smtClean="0">
                <a:solidFill>
                  <a:srgbClr val="002060"/>
                </a:solidFill>
              </a:rPr>
              <a:t>atan</a:t>
            </a:r>
            <a:endParaRPr lang="ru-RU" sz="2800" dirty="0">
              <a:solidFill>
                <a:srgbClr val="002060"/>
              </a:solidFill>
            </a:endParaRPr>
          </a:p>
        </p:txBody>
      </p:sp>
      <p:sp>
        <p:nvSpPr>
          <p:cNvPr id="5" name="Прямоугольник 4"/>
          <p:cNvSpPr/>
          <p:nvPr/>
        </p:nvSpPr>
        <p:spPr>
          <a:xfrm>
            <a:off x="1059541" y="2264229"/>
            <a:ext cx="2714172" cy="1611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002060"/>
                </a:solidFill>
              </a:rPr>
              <a:t>Tuw</a:t>
            </a:r>
            <a:r>
              <a:rPr lang="uz-Latn-UZ" sz="2800" dirty="0" smtClean="0">
                <a:solidFill>
                  <a:srgbClr val="002060"/>
                </a:solidFill>
              </a:rPr>
              <a:t>ılǵan jer</a:t>
            </a:r>
            <a:endParaRPr lang="ru-RU" sz="2800" dirty="0">
              <a:solidFill>
                <a:srgbClr val="002060"/>
              </a:solidFill>
            </a:endParaRPr>
          </a:p>
        </p:txBody>
      </p:sp>
      <p:sp>
        <p:nvSpPr>
          <p:cNvPr id="6" name="Прямоугольник 5"/>
          <p:cNvSpPr/>
          <p:nvPr/>
        </p:nvSpPr>
        <p:spPr>
          <a:xfrm>
            <a:off x="7837714" y="2264229"/>
            <a:ext cx="2583543" cy="1582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2400" dirty="0" smtClean="0">
                <a:solidFill>
                  <a:srgbClr val="002060"/>
                </a:solidFill>
              </a:rPr>
              <a:t>Hayal-qızlar </a:t>
            </a:r>
          </a:p>
          <a:p>
            <a:pPr algn="ctr"/>
            <a:r>
              <a:rPr lang="uz-Latn-UZ" sz="2400" dirty="0" smtClean="0">
                <a:solidFill>
                  <a:srgbClr val="002060"/>
                </a:solidFill>
              </a:rPr>
              <a:t>g</a:t>
            </a:r>
            <a:r>
              <a:rPr lang="uz-Latn-UZ" sz="2400" dirty="0" smtClean="0">
                <a:solidFill>
                  <a:srgbClr val="002060"/>
                </a:solidFill>
              </a:rPr>
              <a:t>ózzallıǵı</a:t>
            </a:r>
            <a:endParaRPr lang="ru-RU" sz="2400" dirty="0">
              <a:solidFill>
                <a:srgbClr val="002060"/>
              </a:solidFill>
            </a:endParaRPr>
          </a:p>
        </p:txBody>
      </p:sp>
      <p:sp>
        <p:nvSpPr>
          <p:cNvPr id="7" name="Прямоугольник 6"/>
          <p:cNvSpPr/>
          <p:nvPr/>
        </p:nvSpPr>
        <p:spPr>
          <a:xfrm>
            <a:off x="4267200" y="4238170"/>
            <a:ext cx="2989944" cy="15094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2400" dirty="0" smtClean="0">
                <a:solidFill>
                  <a:srgbClr val="002060"/>
                </a:solidFill>
              </a:rPr>
              <a:t>Qazı Máwlik </a:t>
            </a:r>
          </a:p>
          <a:p>
            <a:pPr algn="ctr"/>
            <a:r>
              <a:rPr lang="uz-Latn-UZ" sz="2400" dirty="0" smtClean="0">
                <a:solidFill>
                  <a:srgbClr val="002060"/>
                </a:solidFill>
              </a:rPr>
              <a:t>Bekmuxammed ulı</a:t>
            </a:r>
          </a:p>
          <a:p>
            <a:pPr algn="ctr"/>
            <a:r>
              <a:rPr lang="uz-Latn-UZ" sz="2400" dirty="0" smtClean="0">
                <a:solidFill>
                  <a:srgbClr val="002060"/>
                </a:solidFill>
              </a:rPr>
              <a:t>dóretiwshiligi</a:t>
            </a:r>
            <a:endParaRPr lang="ru-RU" sz="2400" dirty="0">
              <a:solidFill>
                <a:srgbClr val="002060"/>
              </a:solidFill>
            </a:endParaRPr>
          </a:p>
        </p:txBody>
      </p:sp>
      <p:cxnSp>
        <p:nvCxnSpPr>
          <p:cNvPr id="19" name="Прямая соединительная линия 18"/>
          <p:cNvCxnSpPr>
            <a:stCxn id="7" idx="0"/>
          </p:cNvCxnSpPr>
          <p:nvPr/>
        </p:nvCxnSpPr>
        <p:spPr>
          <a:xfrm>
            <a:off x="5704114" y="4209143"/>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stCxn id="7" idx="0"/>
          </p:cNvCxnSpPr>
          <p:nvPr/>
        </p:nvCxnSpPr>
        <p:spPr>
          <a:xfrm>
            <a:off x="5747657" y="4194629"/>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a:endCxn id="7" idx="0"/>
          </p:cNvCxnSpPr>
          <p:nvPr/>
        </p:nvCxnSpPr>
        <p:spPr>
          <a:xfrm rot="10800000" flipV="1">
            <a:off x="5762173" y="3164114"/>
            <a:ext cx="2031999" cy="1074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a:stCxn id="5" idx="3"/>
            <a:endCxn id="7" idx="0"/>
          </p:cNvCxnSpPr>
          <p:nvPr/>
        </p:nvCxnSpPr>
        <p:spPr>
          <a:xfrm>
            <a:off x="3773713" y="3069772"/>
            <a:ext cx="1988459" cy="116839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a:stCxn id="3" idx="2"/>
            <a:endCxn id="7" idx="0"/>
          </p:cNvCxnSpPr>
          <p:nvPr/>
        </p:nvCxnSpPr>
        <p:spPr>
          <a:xfrm rot="16200000" flipH="1">
            <a:off x="4528458" y="3004456"/>
            <a:ext cx="2394856" cy="725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032794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Блок-схема: альтернативный процесс 6"/>
          <p:cNvSpPr/>
          <p:nvPr/>
        </p:nvSpPr>
        <p:spPr>
          <a:xfrm rot="10800000" flipV="1">
            <a:off x="4020454" y="2322286"/>
            <a:ext cx="2699657" cy="161108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2400" b="1" dirty="0" smtClean="0">
                <a:solidFill>
                  <a:srgbClr val="002060"/>
                </a:solidFill>
              </a:rPr>
              <a:t>Qazı  Máwlik</a:t>
            </a:r>
          </a:p>
          <a:p>
            <a:pPr algn="ctr"/>
            <a:r>
              <a:rPr lang="uz-Latn-UZ" sz="2400" b="1" dirty="0" smtClean="0">
                <a:solidFill>
                  <a:srgbClr val="002060"/>
                </a:solidFill>
              </a:rPr>
              <a:t> Bekmuxammed  ulı</a:t>
            </a:r>
            <a:endParaRPr lang="ru-RU" sz="2400" b="1" dirty="0">
              <a:solidFill>
                <a:srgbClr val="002060"/>
              </a:solidFill>
            </a:endParaRPr>
          </a:p>
        </p:txBody>
      </p:sp>
      <p:sp>
        <p:nvSpPr>
          <p:cNvPr id="19" name="Скругленный прямоугольник 18"/>
          <p:cNvSpPr/>
          <p:nvPr/>
        </p:nvSpPr>
        <p:spPr>
          <a:xfrm>
            <a:off x="624114" y="1683657"/>
            <a:ext cx="2728685" cy="133531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z-Latn-UZ" sz="2800" i="1" dirty="0" smtClean="0"/>
              <a:t>ustaz</a:t>
            </a:r>
            <a:endParaRPr lang="ru-RU" sz="2800" i="1" dirty="0"/>
          </a:p>
        </p:txBody>
      </p:sp>
      <p:sp>
        <p:nvSpPr>
          <p:cNvPr id="20" name="Скругленный прямоугольник 19"/>
          <p:cNvSpPr/>
          <p:nvPr/>
        </p:nvSpPr>
        <p:spPr>
          <a:xfrm>
            <a:off x="7489371" y="1872343"/>
            <a:ext cx="2728686" cy="11176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z-Latn-UZ" sz="2800" i="1" dirty="0" smtClean="0"/>
              <a:t>qazı</a:t>
            </a:r>
            <a:endParaRPr lang="ru-RU" sz="2800" i="1" dirty="0"/>
          </a:p>
        </p:txBody>
      </p:sp>
      <p:sp>
        <p:nvSpPr>
          <p:cNvPr id="21" name="Скругленный прямоугольник 20"/>
          <p:cNvSpPr/>
          <p:nvPr/>
        </p:nvSpPr>
        <p:spPr>
          <a:xfrm>
            <a:off x="7387771" y="3657600"/>
            <a:ext cx="3018972" cy="108857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z-Latn-UZ" sz="2800" i="1" dirty="0" smtClean="0"/>
              <a:t>awdarmashı</a:t>
            </a:r>
            <a:endParaRPr lang="ru-RU" sz="2800" i="1" dirty="0"/>
          </a:p>
        </p:txBody>
      </p:sp>
      <p:sp>
        <p:nvSpPr>
          <p:cNvPr id="22" name="Скругленный прямоугольник 21"/>
          <p:cNvSpPr/>
          <p:nvPr/>
        </p:nvSpPr>
        <p:spPr>
          <a:xfrm>
            <a:off x="4034971" y="4949371"/>
            <a:ext cx="2583543" cy="12192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z-Latn-UZ" sz="2800" i="1" dirty="0" smtClean="0"/>
              <a:t>qıssaxan</a:t>
            </a:r>
            <a:endParaRPr lang="ru-RU" sz="2800" i="1" dirty="0"/>
          </a:p>
        </p:txBody>
      </p:sp>
      <p:sp>
        <p:nvSpPr>
          <p:cNvPr id="23" name="Скругленный прямоугольник 22"/>
          <p:cNvSpPr/>
          <p:nvPr/>
        </p:nvSpPr>
        <p:spPr>
          <a:xfrm>
            <a:off x="609600" y="3585028"/>
            <a:ext cx="2670629" cy="114662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z-Latn-UZ" sz="2800" i="1" dirty="0" smtClean="0"/>
              <a:t>katip</a:t>
            </a:r>
            <a:endParaRPr lang="ru-RU" sz="2800" i="1" dirty="0"/>
          </a:p>
        </p:txBody>
      </p:sp>
      <p:sp>
        <p:nvSpPr>
          <p:cNvPr id="24" name="Скругленный прямоугольник 23"/>
          <p:cNvSpPr/>
          <p:nvPr/>
        </p:nvSpPr>
        <p:spPr>
          <a:xfrm flipH="1">
            <a:off x="3773713" y="566057"/>
            <a:ext cx="3178630" cy="119017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z-Latn-UZ" sz="3600" i="1" dirty="0" smtClean="0"/>
              <a:t>shayır</a:t>
            </a:r>
            <a:endParaRPr lang="ru-RU" sz="3600" i="1" dirty="0"/>
          </a:p>
        </p:txBody>
      </p:sp>
      <p:cxnSp>
        <p:nvCxnSpPr>
          <p:cNvPr id="13" name="Прямая со стрелкой 12"/>
          <p:cNvCxnSpPr>
            <a:endCxn id="7" idx="0"/>
          </p:cNvCxnSpPr>
          <p:nvPr/>
        </p:nvCxnSpPr>
        <p:spPr>
          <a:xfrm rot="5400000">
            <a:off x="4971144" y="1923140"/>
            <a:ext cx="798284" cy="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rot="10800000" flipV="1">
            <a:off x="6807201" y="2380341"/>
            <a:ext cx="812801" cy="6241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p:nvPr/>
        </p:nvCxnSpPr>
        <p:spPr>
          <a:xfrm rot="10800000">
            <a:off x="6734632" y="3947887"/>
            <a:ext cx="696683" cy="3628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rot="16200000" flipV="1">
            <a:off x="5072744" y="4477660"/>
            <a:ext cx="740237" cy="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Прямая со стрелкой 50"/>
          <p:cNvCxnSpPr/>
          <p:nvPr/>
        </p:nvCxnSpPr>
        <p:spPr>
          <a:xfrm>
            <a:off x="3222171" y="2409372"/>
            <a:ext cx="754743" cy="7257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Прямая со стрелкой 54"/>
          <p:cNvCxnSpPr/>
          <p:nvPr/>
        </p:nvCxnSpPr>
        <p:spPr>
          <a:xfrm flipV="1">
            <a:off x="3222171" y="3759200"/>
            <a:ext cx="841829" cy="5225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260458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23659B44-6E34-4CE8-8F0D-387DA799682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401</TotalTime>
  <Words>793</Words>
  <Application>Microsoft Office PowerPoint</Application>
  <PresentationFormat>Произвольный</PresentationFormat>
  <Paragraphs>137</Paragraphs>
  <Slides>20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Аспект</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  Baspa sóz joq  waqtında Qawender  qıssaxan  Qazı  Máwliktiń shıǵarmaların xatqa  túsirip,  qıssa  jolına  salıp  kópshilikke oqıp bergen. Qazı  Máwlik «Ǵárip ashıq» dástanın qayta islep  jetildirip tolıqtırıp jazǵan. Onıń  danaları qoldan  kóshirip  kóbeytilgen.   Qazı Máwliktiń shıǵarmaların haqı alıp, qoldan kóshirip otıratuǵın ayırım adamlar   bolǵan. Ol  kóshirilgen nusqalar ayırım adamlar da elege deyin  saqlanǵan.</vt:lpstr>
      <vt:lpstr>Слайд 13</vt:lpstr>
      <vt:lpstr>Слайд 14</vt:lpstr>
      <vt:lpstr>Слайд 15</vt:lpstr>
      <vt:lpstr>Megzettim</vt:lpstr>
      <vt:lpstr>Слайд 17</vt:lpstr>
      <vt:lpstr>Слайд 18</vt:lpstr>
      <vt:lpstr>Слайд 19</vt:lpstr>
      <vt:lpstr>Слайд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XTreme.ws</cp:lastModifiedBy>
  <cp:revision>54</cp:revision>
  <dcterms:created xsi:type="dcterms:W3CDTF">2020-01-27T16:46:44Z</dcterms:created>
  <dcterms:modified xsi:type="dcterms:W3CDTF">2020-05-18T08:50:50Z</dcterms:modified>
</cp:coreProperties>
</file>