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20104100" cy="142049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93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5821F"/>
    <a:srgbClr val="E6E7E8"/>
    <a:srgbClr val="2BA577"/>
    <a:srgbClr val="2AA674"/>
    <a:srgbClr val="00CC00"/>
    <a:srgbClr val="28F8A4"/>
    <a:srgbClr val="FF99CC"/>
    <a:srgbClr val="FF66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5886" autoAdjust="0"/>
  </p:normalViewPr>
  <p:slideViewPr>
    <p:cSldViewPr showGuides="1">
      <p:cViewPr varScale="1">
        <p:scale>
          <a:sx n="53" d="100"/>
          <a:sy n="53" d="100"/>
        </p:scale>
        <p:origin x="2172" y="120"/>
      </p:cViewPr>
      <p:guideLst>
        <p:guide orient="horz" pos="2893"/>
        <p:guide pos="21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2183" cy="344489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6517" y="0"/>
            <a:ext cx="4342183" cy="344489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fld id="{E24C16AF-4B73-4639-BDBD-3D328E596887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181350" y="515938"/>
            <a:ext cx="3657600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551" y="3271838"/>
            <a:ext cx="8017200" cy="3100400"/>
          </a:xfrm>
          <a:prstGeom prst="rect">
            <a:avLst/>
          </a:prstGeom>
        </p:spPr>
        <p:txBody>
          <a:bodyPr vert="horz" lIns="92556" tIns="46278" rIns="92556" bIns="4627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2057"/>
            <a:ext cx="4342183" cy="344488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6517" y="6542057"/>
            <a:ext cx="4342183" cy="344488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59B1EF62-A534-461F-9B33-BEAE2E1BEF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509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1EF62-A534-461F-9B33-BEAE2E1BEF81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3534"/>
            <a:ext cx="17088486" cy="2983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54772"/>
            <a:ext cx="14072870" cy="35512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004A8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004A8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267138"/>
            <a:ext cx="8745284" cy="93752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267138"/>
            <a:ext cx="8745284" cy="93752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004A8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775666" y="3119221"/>
            <a:ext cx="719455" cy="840740"/>
          </a:xfrm>
          <a:custGeom>
            <a:avLst/>
            <a:gdLst/>
            <a:ahLst/>
            <a:cxnLst/>
            <a:rect l="l" t="t" r="r" b="b"/>
            <a:pathLst>
              <a:path w="719454" h="840739">
                <a:moveTo>
                  <a:pt x="718878" y="0"/>
                </a:moveTo>
                <a:lnTo>
                  <a:pt x="670092" y="1413"/>
                </a:lnTo>
                <a:lnTo>
                  <a:pt x="621804" y="5614"/>
                </a:lnTo>
                <a:lnTo>
                  <a:pt x="574115" y="12546"/>
                </a:lnTo>
                <a:lnTo>
                  <a:pt x="527128" y="22151"/>
                </a:lnTo>
                <a:lnTo>
                  <a:pt x="480944" y="34372"/>
                </a:lnTo>
                <a:lnTo>
                  <a:pt x="435666" y="49151"/>
                </a:lnTo>
                <a:lnTo>
                  <a:pt x="391394" y="66431"/>
                </a:lnTo>
                <a:lnTo>
                  <a:pt x="348232" y="86155"/>
                </a:lnTo>
                <a:lnTo>
                  <a:pt x="306280" y="108266"/>
                </a:lnTo>
                <a:lnTo>
                  <a:pt x="265640" y="132705"/>
                </a:lnTo>
                <a:lnTo>
                  <a:pt x="226415" y="159415"/>
                </a:lnTo>
                <a:lnTo>
                  <a:pt x="188707" y="188340"/>
                </a:lnTo>
                <a:lnTo>
                  <a:pt x="152616" y="219421"/>
                </a:lnTo>
                <a:lnTo>
                  <a:pt x="118245" y="252602"/>
                </a:lnTo>
                <a:lnTo>
                  <a:pt x="85697" y="287824"/>
                </a:lnTo>
                <a:lnTo>
                  <a:pt x="55071" y="325031"/>
                </a:lnTo>
                <a:lnTo>
                  <a:pt x="26472" y="364164"/>
                </a:lnTo>
                <a:lnTo>
                  <a:pt x="0" y="405168"/>
                </a:lnTo>
                <a:lnTo>
                  <a:pt x="718878" y="840327"/>
                </a:lnTo>
                <a:lnTo>
                  <a:pt x="718878" y="0"/>
                </a:lnTo>
                <a:close/>
              </a:path>
            </a:pathLst>
          </a:custGeom>
          <a:solidFill>
            <a:srgbClr val="6C6E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35007" y="9777364"/>
            <a:ext cx="5253355" cy="676910"/>
          </a:xfrm>
          <a:custGeom>
            <a:avLst/>
            <a:gdLst/>
            <a:ahLst/>
            <a:cxnLst/>
            <a:rect l="l" t="t" r="r" b="b"/>
            <a:pathLst>
              <a:path w="5253355" h="676909">
                <a:moveTo>
                  <a:pt x="5253193" y="0"/>
                </a:moveTo>
                <a:lnTo>
                  <a:pt x="0" y="0"/>
                </a:lnTo>
                <a:lnTo>
                  <a:pt x="0" y="676733"/>
                </a:lnTo>
                <a:lnTo>
                  <a:pt x="5253193" y="676733"/>
                </a:lnTo>
                <a:lnTo>
                  <a:pt x="5253193" y="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988200" y="9777364"/>
            <a:ext cx="6693534" cy="676910"/>
          </a:xfrm>
          <a:custGeom>
            <a:avLst/>
            <a:gdLst/>
            <a:ahLst/>
            <a:cxnLst/>
            <a:rect l="l" t="t" r="r" b="b"/>
            <a:pathLst>
              <a:path w="6693534" h="676909">
                <a:moveTo>
                  <a:pt x="6693398" y="0"/>
                </a:moveTo>
                <a:lnTo>
                  <a:pt x="0" y="0"/>
                </a:lnTo>
                <a:lnTo>
                  <a:pt x="0" y="676733"/>
                </a:lnTo>
                <a:lnTo>
                  <a:pt x="6693398" y="676733"/>
                </a:lnTo>
                <a:lnTo>
                  <a:pt x="6693398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82479" y="1063771"/>
            <a:ext cx="19237960" cy="1303020"/>
          </a:xfrm>
          <a:custGeom>
            <a:avLst/>
            <a:gdLst/>
            <a:ahLst/>
            <a:cxnLst/>
            <a:rect l="l" t="t" r="r" b="b"/>
            <a:pathLst>
              <a:path w="19237960" h="1303020">
                <a:moveTo>
                  <a:pt x="0" y="0"/>
                </a:moveTo>
                <a:lnTo>
                  <a:pt x="19237544" y="0"/>
                </a:lnTo>
                <a:lnTo>
                  <a:pt x="19237544" y="1302925"/>
                </a:lnTo>
                <a:lnTo>
                  <a:pt x="0" y="1302925"/>
                </a:lnTo>
                <a:lnTo>
                  <a:pt x="0" y="0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08952" y="433076"/>
            <a:ext cx="11886194" cy="4870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004A8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67138"/>
            <a:ext cx="18093690" cy="93752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3210604"/>
            <a:ext cx="6433312" cy="7102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3210604"/>
            <a:ext cx="4623943" cy="7102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3210604"/>
            <a:ext cx="4623943" cy="7102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18" Type="http://schemas.openxmlformats.org/officeDocument/2006/relationships/image" Target="../media/image15.png"/><Relationship Id="rId26" Type="http://schemas.openxmlformats.org/officeDocument/2006/relationships/image" Target="../media/image22.png"/><Relationship Id="rId3" Type="http://schemas.openxmlformats.org/officeDocument/2006/relationships/image" Target="../media/image1.png"/><Relationship Id="rId21" Type="http://schemas.microsoft.com/office/2007/relationships/hdphoto" Target="../media/hdphoto2.wdp"/><Relationship Id="rId34" Type="http://schemas.openxmlformats.org/officeDocument/2006/relationships/image" Target="../media/image30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4.jpeg"/><Relationship Id="rId25" Type="http://schemas.openxmlformats.org/officeDocument/2006/relationships/image" Target="../media/image21.png"/><Relationship Id="rId33" Type="http://schemas.openxmlformats.org/officeDocument/2006/relationships/image" Target="../media/image2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29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0.jpeg"/><Relationship Id="rId32" Type="http://schemas.openxmlformats.org/officeDocument/2006/relationships/image" Target="../media/image28.jpeg"/><Relationship Id="rId37" Type="http://schemas.openxmlformats.org/officeDocument/2006/relationships/image" Target="../media/image33.jpeg"/><Relationship Id="rId5" Type="http://schemas.openxmlformats.org/officeDocument/2006/relationships/image" Target="../media/image3.png"/><Relationship Id="rId15" Type="http://schemas.microsoft.com/office/2007/relationships/hdphoto" Target="../media/hdphoto1.wdp"/><Relationship Id="rId23" Type="http://schemas.openxmlformats.org/officeDocument/2006/relationships/image" Target="../media/image19.png"/><Relationship Id="rId28" Type="http://schemas.openxmlformats.org/officeDocument/2006/relationships/image" Target="../media/image24.png"/><Relationship Id="rId36" Type="http://schemas.openxmlformats.org/officeDocument/2006/relationships/image" Target="../media/image32.pn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31" Type="http://schemas.openxmlformats.org/officeDocument/2006/relationships/image" Target="../media/image2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18.png"/><Relationship Id="rId27" Type="http://schemas.openxmlformats.org/officeDocument/2006/relationships/image" Target="../media/image23.png"/><Relationship Id="rId30" Type="http://schemas.openxmlformats.org/officeDocument/2006/relationships/image" Target="../media/image26.jpeg"/><Relationship Id="rId35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4" descr="Файл:Facebook logo (square).png — Википедия"/>
          <p:cNvSpPr>
            <a:spLocks noChangeAspect="1" noChangeArrowheads="1"/>
          </p:cNvSpPr>
          <p:nvPr/>
        </p:nvSpPr>
        <p:spPr bwMode="auto">
          <a:xfrm>
            <a:off x="13040111" y="10092495"/>
            <a:ext cx="251748" cy="251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30" name="object 30"/>
          <p:cNvSpPr/>
          <p:nvPr/>
        </p:nvSpPr>
        <p:spPr>
          <a:xfrm>
            <a:off x="2584450" y="1338380"/>
            <a:ext cx="0" cy="821690"/>
          </a:xfrm>
          <a:custGeom>
            <a:avLst/>
            <a:gdLst/>
            <a:ahLst/>
            <a:cxnLst/>
            <a:rect l="l" t="t" r="r" b="b"/>
            <a:pathLst>
              <a:path h="821689">
                <a:moveTo>
                  <a:pt x="0" y="0"/>
                </a:moveTo>
                <a:lnTo>
                  <a:pt x="0" y="821552"/>
                </a:lnTo>
              </a:path>
            </a:pathLst>
          </a:custGeom>
          <a:ln w="2390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089650" y="1928495"/>
            <a:ext cx="0" cy="821690"/>
          </a:xfrm>
          <a:custGeom>
            <a:avLst/>
            <a:gdLst/>
            <a:ahLst/>
            <a:cxnLst/>
            <a:rect l="l" t="t" r="r" b="b"/>
            <a:pathLst>
              <a:path h="821689">
                <a:moveTo>
                  <a:pt x="0" y="0"/>
                </a:moveTo>
                <a:lnTo>
                  <a:pt x="0" y="821552"/>
                </a:lnTo>
              </a:path>
            </a:pathLst>
          </a:custGeom>
          <a:ln w="2390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061450" y="1338380"/>
            <a:ext cx="0" cy="821690"/>
          </a:xfrm>
          <a:custGeom>
            <a:avLst/>
            <a:gdLst/>
            <a:ahLst/>
            <a:cxnLst/>
            <a:rect l="l" t="t" r="r" b="b"/>
            <a:pathLst>
              <a:path h="821689">
                <a:moveTo>
                  <a:pt x="0" y="0"/>
                </a:moveTo>
                <a:lnTo>
                  <a:pt x="0" y="821552"/>
                </a:lnTo>
              </a:path>
            </a:pathLst>
          </a:custGeom>
          <a:ln w="2390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1728450" y="1338380"/>
            <a:ext cx="0" cy="821690"/>
          </a:xfrm>
          <a:custGeom>
            <a:avLst/>
            <a:gdLst/>
            <a:ahLst/>
            <a:cxnLst/>
            <a:rect l="l" t="t" r="r" b="b"/>
            <a:pathLst>
              <a:path h="821689">
                <a:moveTo>
                  <a:pt x="0" y="0"/>
                </a:moveTo>
                <a:lnTo>
                  <a:pt x="0" y="821552"/>
                </a:lnTo>
              </a:path>
            </a:pathLst>
          </a:custGeom>
          <a:ln w="2390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4776450" y="1338380"/>
            <a:ext cx="0" cy="821690"/>
          </a:xfrm>
          <a:custGeom>
            <a:avLst/>
            <a:gdLst/>
            <a:ahLst/>
            <a:cxnLst/>
            <a:rect l="l" t="t" r="r" b="b"/>
            <a:pathLst>
              <a:path h="821689">
                <a:moveTo>
                  <a:pt x="0" y="0"/>
                </a:moveTo>
                <a:lnTo>
                  <a:pt x="0" y="821552"/>
                </a:lnTo>
              </a:path>
            </a:pathLst>
          </a:custGeom>
          <a:ln w="2390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 flipV="1">
            <a:off x="11003841" y="5131698"/>
            <a:ext cx="8710960" cy="45719"/>
          </a:xfrm>
          <a:custGeom>
            <a:avLst/>
            <a:gdLst/>
            <a:ahLst/>
            <a:cxnLst/>
            <a:rect l="l" t="t" r="r" b="b"/>
            <a:pathLst>
              <a:path w="8881110">
                <a:moveTo>
                  <a:pt x="8880704" y="0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8653603" y="2581739"/>
            <a:ext cx="0" cy="250825"/>
          </a:xfrm>
          <a:custGeom>
            <a:avLst/>
            <a:gdLst/>
            <a:ahLst/>
            <a:cxnLst/>
            <a:rect l="l" t="t" r="r" b="b"/>
            <a:pathLst>
              <a:path h="250825">
                <a:moveTo>
                  <a:pt x="0" y="250799"/>
                </a:moveTo>
                <a:lnTo>
                  <a:pt x="0" y="0"/>
                </a:lnTo>
              </a:path>
            </a:pathLst>
          </a:custGeom>
          <a:ln w="17928">
            <a:solidFill>
              <a:srgbClr val="1A1F6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2" name="Рисунок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437" y="9769229"/>
            <a:ext cx="12146997" cy="746536"/>
          </a:xfrm>
          <a:prstGeom prst="rect">
            <a:avLst/>
          </a:prstGeom>
        </p:spPr>
      </p:pic>
      <p:sp>
        <p:nvSpPr>
          <p:cNvPr id="181" name="object 54"/>
          <p:cNvSpPr/>
          <p:nvPr/>
        </p:nvSpPr>
        <p:spPr>
          <a:xfrm>
            <a:off x="16681450" y="1387475"/>
            <a:ext cx="0" cy="821690"/>
          </a:xfrm>
          <a:custGeom>
            <a:avLst/>
            <a:gdLst/>
            <a:ahLst/>
            <a:cxnLst/>
            <a:rect l="l" t="t" r="r" b="b"/>
            <a:pathLst>
              <a:path h="821689">
                <a:moveTo>
                  <a:pt x="0" y="0"/>
                </a:moveTo>
                <a:lnTo>
                  <a:pt x="0" y="821552"/>
                </a:lnTo>
              </a:path>
            </a:pathLst>
          </a:custGeom>
          <a:ln w="2390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2" name="Группа 21"/>
          <p:cNvGrpSpPr/>
          <p:nvPr/>
        </p:nvGrpSpPr>
        <p:grpSpPr>
          <a:xfrm>
            <a:off x="5147019" y="1387475"/>
            <a:ext cx="6949653" cy="890270"/>
            <a:chOff x="2251419" y="1235075"/>
            <a:chExt cx="6949653" cy="890270"/>
          </a:xfrm>
        </p:grpSpPr>
        <p:grpSp>
          <p:nvGrpSpPr>
            <p:cNvPr id="225" name="Группа 224"/>
            <p:cNvGrpSpPr/>
            <p:nvPr/>
          </p:nvGrpSpPr>
          <p:grpSpPr>
            <a:xfrm>
              <a:off x="2674620" y="1317006"/>
              <a:ext cx="428625" cy="451469"/>
              <a:chOff x="3201578" y="1405759"/>
              <a:chExt cx="428625" cy="451469"/>
            </a:xfrm>
          </p:grpSpPr>
          <p:sp>
            <p:nvSpPr>
              <p:cNvPr id="10" name="object 10"/>
              <p:cNvSpPr/>
              <p:nvPr/>
            </p:nvSpPr>
            <p:spPr>
              <a:xfrm>
                <a:off x="3379646" y="1405759"/>
                <a:ext cx="112762" cy="112762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1" name="object 11"/>
              <p:cNvSpPr/>
              <p:nvPr/>
            </p:nvSpPr>
            <p:spPr>
              <a:xfrm>
                <a:off x="3322228" y="1546713"/>
                <a:ext cx="170180" cy="310515"/>
              </a:xfrm>
              <a:custGeom>
                <a:avLst/>
                <a:gdLst/>
                <a:ahLst/>
                <a:cxnLst/>
                <a:rect l="l" t="t" r="r" b="b"/>
                <a:pathLst>
                  <a:path w="170179" h="310514">
                    <a:moveTo>
                      <a:pt x="140248" y="140950"/>
                    </a:moveTo>
                    <a:lnTo>
                      <a:pt x="29711" y="140950"/>
                    </a:lnTo>
                    <a:lnTo>
                      <a:pt x="41497" y="284722"/>
                    </a:lnTo>
                    <a:lnTo>
                      <a:pt x="44427" y="294776"/>
                    </a:lnTo>
                    <a:lnTo>
                      <a:pt x="50594" y="302821"/>
                    </a:lnTo>
                    <a:lnTo>
                      <a:pt x="59224" y="308160"/>
                    </a:lnTo>
                    <a:lnTo>
                      <a:pt x="69546" y="310095"/>
                    </a:lnTo>
                    <a:lnTo>
                      <a:pt x="100415" y="310095"/>
                    </a:lnTo>
                    <a:lnTo>
                      <a:pt x="140248" y="140950"/>
                    </a:lnTo>
                    <a:close/>
                  </a:path>
                  <a:path w="170179" h="310514">
                    <a:moveTo>
                      <a:pt x="60524" y="0"/>
                    </a:moveTo>
                    <a:lnTo>
                      <a:pt x="41355" y="0"/>
                    </a:lnTo>
                    <a:lnTo>
                      <a:pt x="31029" y="1930"/>
                    </a:lnTo>
                    <a:lnTo>
                      <a:pt x="22418" y="7216"/>
                    </a:lnTo>
                    <a:lnTo>
                      <a:pt x="16262" y="15151"/>
                    </a:lnTo>
                    <a:lnTo>
                      <a:pt x="13334" y="25004"/>
                    </a:lnTo>
                    <a:lnTo>
                      <a:pt x="0" y="129084"/>
                    </a:lnTo>
                    <a:lnTo>
                      <a:pt x="1240" y="133143"/>
                    </a:lnTo>
                    <a:lnTo>
                      <a:pt x="6595" y="139203"/>
                    </a:lnTo>
                    <a:lnTo>
                      <a:pt x="10429" y="140950"/>
                    </a:lnTo>
                    <a:lnTo>
                      <a:pt x="159501" y="140950"/>
                    </a:lnTo>
                    <a:lnTo>
                      <a:pt x="163335" y="139203"/>
                    </a:lnTo>
                    <a:lnTo>
                      <a:pt x="166013" y="136160"/>
                    </a:lnTo>
                    <a:lnTo>
                      <a:pt x="168718" y="133143"/>
                    </a:lnTo>
                    <a:lnTo>
                      <a:pt x="169960" y="129084"/>
                    </a:lnTo>
                    <a:lnTo>
                      <a:pt x="169424" y="125051"/>
                    </a:lnTo>
                    <a:lnTo>
                      <a:pt x="156625" y="25370"/>
                    </a:lnTo>
                    <a:lnTo>
                      <a:pt x="155735" y="22327"/>
                    </a:lnTo>
                    <a:lnTo>
                      <a:pt x="84965" y="22327"/>
                    </a:lnTo>
                    <a:lnTo>
                      <a:pt x="66754" y="4113"/>
                    </a:lnTo>
                    <a:lnTo>
                      <a:pt x="64106" y="1494"/>
                    </a:lnTo>
                    <a:lnTo>
                      <a:pt x="60524" y="0"/>
                    </a:lnTo>
                    <a:close/>
                  </a:path>
                  <a:path w="170179" h="310514">
                    <a:moveTo>
                      <a:pt x="128603" y="0"/>
                    </a:moveTo>
                    <a:lnTo>
                      <a:pt x="109408" y="0"/>
                    </a:lnTo>
                    <a:lnTo>
                      <a:pt x="105827" y="1494"/>
                    </a:lnTo>
                    <a:lnTo>
                      <a:pt x="100027" y="7262"/>
                    </a:lnTo>
                    <a:lnTo>
                      <a:pt x="84965" y="22327"/>
                    </a:lnTo>
                    <a:lnTo>
                      <a:pt x="155735" y="22327"/>
                    </a:lnTo>
                    <a:lnTo>
                      <a:pt x="153682" y="15305"/>
                    </a:lnTo>
                    <a:lnTo>
                      <a:pt x="147520" y="7262"/>
                    </a:lnTo>
                    <a:lnTo>
                      <a:pt x="138875" y="1924"/>
                    </a:lnTo>
                    <a:lnTo>
                      <a:pt x="128603" y="0"/>
                    </a:lnTo>
                    <a:close/>
                  </a:path>
                </a:pathLst>
              </a:custGeom>
              <a:solidFill>
                <a:srgbClr val="004A8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2" name="object 12"/>
              <p:cNvSpPr/>
              <p:nvPr/>
            </p:nvSpPr>
            <p:spPr>
              <a:xfrm>
                <a:off x="3492408" y="1405759"/>
                <a:ext cx="112762" cy="112762"/>
              </a:xfrm>
              <a:prstGeom prst="rect">
                <a:avLst/>
              </a:prstGeom>
              <a:blipFill>
                <a:blip r:embed="rId5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" name="object 13"/>
              <p:cNvSpPr/>
              <p:nvPr/>
            </p:nvSpPr>
            <p:spPr>
              <a:xfrm>
                <a:off x="3227246" y="1405759"/>
                <a:ext cx="112762" cy="112762"/>
              </a:xfrm>
              <a:prstGeom prst="rect">
                <a:avLst/>
              </a:prstGeom>
              <a:blipFill>
                <a:blip r:embed="rId6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4" name="object 14"/>
              <p:cNvSpPr/>
              <p:nvPr/>
            </p:nvSpPr>
            <p:spPr>
              <a:xfrm>
                <a:off x="3492408" y="1546713"/>
                <a:ext cx="137795" cy="281940"/>
              </a:xfrm>
              <a:custGeom>
                <a:avLst/>
                <a:gdLst/>
                <a:ahLst/>
                <a:cxnLst/>
                <a:rect l="l" t="t" r="r" b="b"/>
                <a:pathLst>
                  <a:path w="137795" h="281939">
                    <a:moveTo>
                      <a:pt x="28360" y="0"/>
                    </a:moveTo>
                    <a:lnTo>
                      <a:pt x="7441" y="0"/>
                    </a:lnTo>
                    <a:lnTo>
                      <a:pt x="5863" y="618"/>
                    </a:lnTo>
                    <a:lnTo>
                      <a:pt x="4200" y="930"/>
                    </a:lnTo>
                    <a:lnTo>
                      <a:pt x="7836" y="7357"/>
                    </a:lnTo>
                    <a:lnTo>
                      <a:pt x="10685" y="14319"/>
                    </a:lnTo>
                    <a:lnTo>
                      <a:pt x="11555" y="22327"/>
                    </a:lnTo>
                    <a:lnTo>
                      <a:pt x="24299" y="121473"/>
                    </a:lnTo>
                    <a:lnTo>
                      <a:pt x="10147" y="159303"/>
                    </a:lnTo>
                    <a:lnTo>
                      <a:pt x="0" y="164830"/>
                    </a:lnTo>
                    <a:lnTo>
                      <a:pt x="9359" y="256533"/>
                    </a:lnTo>
                    <a:lnTo>
                      <a:pt x="12303" y="266598"/>
                    </a:lnTo>
                    <a:lnTo>
                      <a:pt x="18468" y="274641"/>
                    </a:lnTo>
                    <a:lnTo>
                      <a:pt x="27091" y="279973"/>
                    </a:lnTo>
                    <a:lnTo>
                      <a:pt x="37408" y="281904"/>
                    </a:lnTo>
                    <a:lnTo>
                      <a:pt x="68277" y="281904"/>
                    </a:lnTo>
                    <a:lnTo>
                      <a:pt x="108081" y="140950"/>
                    </a:lnTo>
                    <a:lnTo>
                      <a:pt x="127337" y="140950"/>
                    </a:lnTo>
                    <a:lnTo>
                      <a:pt x="131171" y="139203"/>
                    </a:lnTo>
                    <a:lnTo>
                      <a:pt x="133849" y="136160"/>
                    </a:lnTo>
                    <a:lnTo>
                      <a:pt x="136554" y="133143"/>
                    </a:lnTo>
                    <a:lnTo>
                      <a:pt x="137795" y="129084"/>
                    </a:lnTo>
                    <a:lnTo>
                      <a:pt x="137260" y="125051"/>
                    </a:lnTo>
                    <a:lnTo>
                      <a:pt x="124461" y="25398"/>
                    </a:lnTo>
                    <a:lnTo>
                      <a:pt x="123566" y="22327"/>
                    </a:lnTo>
                    <a:lnTo>
                      <a:pt x="52801" y="22327"/>
                    </a:lnTo>
                    <a:lnTo>
                      <a:pt x="34590" y="4113"/>
                    </a:lnTo>
                    <a:lnTo>
                      <a:pt x="31939" y="1494"/>
                    </a:lnTo>
                    <a:lnTo>
                      <a:pt x="28360" y="0"/>
                    </a:lnTo>
                    <a:close/>
                  </a:path>
                  <a:path w="137795" h="281939">
                    <a:moveTo>
                      <a:pt x="96439" y="0"/>
                    </a:moveTo>
                    <a:lnTo>
                      <a:pt x="77241" y="0"/>
                    </a:lnTo>
                    <a:lnTo>
                      <a:pt x="73661" y="1494"/>
                    </a:lnTo>
                    <a:lnTo>
                      <a:pt x="67768" y="7357"/>
                    </a:lnTo>
                    <a:lnTo>
                      <a:pt x="52801" y="22327"/>
                    </a:lnTo>
                    <a:lnTo>
                      <a:pt x="123566" y="22327"/>
                    </a:lnTo>
                    <a:lnTo>
                      <a:pt x="121522" y="15317"/>
                    </a:lnTo>
                    <a:lnTo>
                      <a:pt x="115366" y="7266"/>
                    </a:lnTo>
                    <a:lnTo>
                      <a:pt x="106752" y="1931"/>
                    </a:lnTo>
                    <a:lnTo>
                      <a:pt x="96439" y="0"/>
                    </a:lnTo>
                    <a:close/>
                  </a:path>
                </a:pathLst>
              </a:custGeom>
              <a:solidFill>
                <a:srgbClr val="004A8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5" name="object 15"/>
              <p:cNvSpPr/>
              <p:nvPr/>
            </p:nvSpPr>
            <p:spPr>
              <a:xfrm>
                <a:off x="3201578" y="1546713"/>
                <a:ext cx="138430" cy="281940"/>
              </a:xfrm>
              <a:custGeom>
                <a:avLst/>
                <a:gdLst/>
                <a:ahLst/>
                <a:cxnLst/>
                <a:rect l="l" t="t" r="r" b="b"/>
                <a:pathLst>
                  <a:path w="138429" h="281939">
                    <a:moveTo>
                      <a:pt x="60524" y="0"/>
                    </a:moveTo>
                    <a:lnTo>
                      <a:pt x="41355" y="0"/>
                    </a:lnTo>
                    <a:lnTo>
                      <a:pt x="31038" y="1924"/>
                    </a:lnTo>
                    <a:lnTo>
                      <a:pt x="22418" y="7216"/>
                    </a:lnTo>
                    <a:lnTo>
                      <a:pt x="16261" y="15151"/>
                    </a:lnTo>
                    <a:lnTo>
                      <a:pt x="13333" y="25004"/>
                    </a:lnTo>
                    <a:lnTo>
                      <a:pt x="0" y="129084"/>
                    </a:lnTo>
                    <a:lnTo>
                      <a:pt x="1240" y="133143"/>
                    </a:lnTo>
                    <a:lnTo>
                      <a:pt x="6595" y="139203"/>
                    </a:lnTo>
                    <a:lnTo>
                      <a:pt x="10457" y="140950"/>
                    </a:lnTo>
                    <a:lnTo>
                      <a:pt x="29711" y="140950"/>
                    </a:lnTo>
                    <a:lnTo>
                      <a:pt x="41496" y="256533"/>
                    </a:lnTo>
                    <a:lnTo>
                      <a:pt x="44427" y="266586"/>
                    </a:lnTo>
                    <a:lnTo>
                      <a:pt x="50594" y="274630"/>
                    </a:lnTo>
                    <a:lnTo>
                      <a:pt x="59224" y="279969"/>
                    </a:lnTo>
                    <a:lnTo>
                      <a:pt x="69546" y="281904"/>
                    </a:lnTo>
                    <a:lnTo>
                      <a:pt x="100415" y="281904"/>
                    </a:lnTo>
                    <a:lnTo>
                      <a:pt x="137850" y="164801"/>
                    </a:lnTo>
                    <a:lnTo>
                      <a:pt x="132581" y="162348"/>
                    </a:lnTo>
                    <a:lnTo>
                      <a:pt x="127647" y="159219"/>
                    </a:lnTo>
                    <a:lnTo>
                      <a:pt x="123700" y="154766"/>
                    </a:lnTo>
                    <a:lnTo>
                      <a:pt x="118514" y="147447"/>
                    </a:lnTo>
                    <a:lnTo>
                      <a:pt x="115025" y="139267"/>
                    </a:lnTo>
                    <a:lnTo>
                      <a:pt x="113322" y="130527"/>
                    </a:lnTo>
                    <a:lnTo>
                      <a:pt x="113495" y="121528"/>
                    </a:lnTo>
                    <a:lnTo>
                      <a:pt x="126207" y="22327"/>
                    </a:lnTo>
                    <a:lnTo>
                      <a:pt x="84967" y="22327"/>
                    </a:lnTo>
                    <a:lnTo>
                      <a:pt x="66756" y="4113"/>
                    </a:lnTo>
                    <a:lnTo>
                      <a:pt x="64106" y="1494"/>
                    </a:lnTo>
                    <a:lnTo>
                      <a:pt x="60524" y="0"/>
                    </a:lnTo>
                    <a:close/>
                  </a:path>
                  <a:path w="138429" h="281939">
                    <a:moveTo>
                      <a:pt x="130270" y="0"/>
                    </a:moveTo>
                    <a:lnTo>
                      <a:pt x="109408" y="0"/>
                    </a:lnTo>
                    <a:lnTo>
                      <a:pt x="105827" y="1494"/>
                    </a:lnTo>
                    <a:lnTo>
                      <a:pt x="100076" y="7216"/>
                    </a:lnTo>
                    <a:lnTo>
                      <a:pt x="84967" y="22327"/>
                    </a:lnTo>
                    <a:lnTo>
                      <a:pt x="126207" y="22327"/>
                    </a:lnTo>
                    <a:lnTo>
                      <a:pt x="126323" y="21423"/>
                    </a:lnTo>
                    <a:lnTo>
                      <a:pt x="127054" y="13924"/>
                    </a:lnTo>
                    <a:lnTo>
                      <a:pt x="129818" y="7159"/>
                    </a:lnTo>
                    <a:lnTo>
                      <a:pt x="133341" y="901"/>
                    </a:lnTo>
                    <a:lnTo>
                      <a:pt x="131764" y="618"/>
                    </a:lnTo>
                    <a:lnTo>
                      <a:pt x="130270" y="0"/>
                    </a:lnTo>
                    <a:close/>
                  </a:path>
                </a:pathLst>
              </a:custGeom>
              <a:solidFill>
                <a:srgbClr val="004A8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89" name="TextBox 97"/>
            <p:cNvSpPr txBox="1">
              <a:spLocks noChangeArrowheads="1"/>
            </p:cNvSpPr>
            <p:nvPr/>
          </p:nvSpPr>
          <p:spPr bwMode="auto">
            <a:xfrm>
              <a:off x="2251419" y="1660611"/>
              <a:ext cx="4209100" cy="383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7552" tIns="53776" rIns="107552" bIns="53776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r>
                <a:rPr lang="en-US" altLang="ru-RU" b="1" dirty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                     </a:t>
              </a:r>
              <a:r>
                <a:rPr lang="en-US" b="1" dirty="0" err="1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Master-trenerler</a:t>
              </a:r>
              <a:r>
                <a:rPr lang="en-US" altLang="ru-RU" sz="1600" b="1" dirty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 </a:t>
              </a:r>
              <a:endParaRPr lang="ru-RU" alt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0" name="TextBox 62"/>
            <p:cNvSpPr txBox="1">
              <a:spLocks noChangeArrowheads="1"/>
            </p:cNvSpPr>
            <p:nvPr/>
          </p:nvSpPr>
          <p:spPr bwMode="auto">
            <a:xfrm>
              <a:off x="4127504" y="1235075"/>
              <a:ext cx="2928243" cy="89027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14604" rIns="0" bIns="0" rtlCol="0">
              <a:spAutoFit/>
            </a:bodyPr>
            <a:lstStyle>
              <a:defPPr>
                <a:defRPr lang="ru-RU"/>
              </a:defPPr>
              <a:lvl1pPr marL="90805">
                <a:lnSpc>
                  <a:spcPct val="100000"/>
                </a:lnSpc>
                <a:spcBef>
                  <a:spcPts val="115"/>
                </a:spcBef>
                <a:defRPr sz="3800" b="1" spc="-160">
                  <a:solidFill>
                    <a:srgbClr val="F5821F"/>
                  </a:solidFill>
                  <a:latin typeface="Calibri" panose="020F0502020204030204"/>
                  <a:cs typeface="Calibri" panose="020F0502020204030204"/>
                </a:defRPr>
              </a:lvl1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0" name="Группа 19"/>
            <p:cNvGrpSpPr/>
            <p:nvPr/>
          </p:nvGrpSpPr>
          <p:grpSpPr>
            <a:xfrm>
              <a:off x="5856134" y="1237718"/>
              <a:ext cx="3344938" cy="820783"/>
              <a:chOff x="4871523" y="1237718"/>
              <a:chExt cx="3344938" cy="820783"/>
            </a:xfrm>
          </p:grpSpPr>
          <p:sp>
            <p:nvSpPr>
              <p:cNvPr id="35" name="Прямоугольник 34"/>
              <p:cNvSpPr/>
              <p:nvPr/>
            </p:nvSpPr>
            <p:spPr>
              <a:xfrm>
                <a:off x="6222475" y="1237718"/>
                <a:ext cx="497840" cy="52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spc="-160" dirty="0" smtClean="0">
                    <a:solidFill>
                      <a:srgbClr val="F5821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4871523" y="1690201"/>
                <a:ext cx="3344938" cy="3683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en-US" b="1" dirty="0" err="1" smtClean="0">
                    <a:solidFill>
                      <a:srgbClr val="00206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Trener (mentorlar) sanı</a:t>
                </a:r>
                <a:endParaRPr lang="en-US" altLang="en-US" b="1" dirty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92" name="Прямоугольник 191"/>
          <p:cNvSpPr/>
          <p:nvPr/>
        </p:nvSpPr>
        <p:spPr>
          <a:xfrm>
            <a:off x="13099702" y="1237716"/>
            <a:ext cx="65532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spc="-160" dirty="0">
                <a:solidFill>
                  <a:srgbClr val="F582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456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12033421" y="1826707"/>
            <a:ext cx="264236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ru-RU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Jetekshi pedagoglar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4562138" y="1825963"/>
            <a:ext cx="264236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Pedagoglar</a:t>
            </a:r>
          </a:p>
        </p:txBody>
      </p:sp>
      <p:sp>
        <p:nvSpPr>
          <p:cNvPr id="259" name="Прямоугольник 258"/>
          <p:cNvSpPr/>
          <p:nvPr/>
        </p:nvSpPr>
        <p:spPr>
          <a:xfrm>
            <a:off x="15843478" y="1277522"/>
            <a:ext cx="81280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spc="-160" dirty="0">
                <a:solidFill>
                  <a:srgbClr val="F582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6794</a:t>
            </a:r>
          </a:p>
        </p:txBody>
      </p:sp>
      <p:sp>
        <p:nvSpPr>
          <p:cNvPr id="266" name="TextBox 265"/>
          <p:cNvSpPr txBox="1"/>
          <p:nvPr/>
        </p:nvSpPr>
        <p:spPr>
          <a:xfrm>
            <a:off x="17238349" y="1914133"/>
            <a:ext cx="264236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 err="1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Tayanısh MSHBSH</a:t>
            </a:r>
          </a:p>
        </p:txBody>
      </p:sp>
      <p:sp>
        <p:nvSpPr>
          <p:cNvPr id="267" name="Прямоугольник 266"/>
          <p:cNvSpPr/>
          <p:nvPr/>
        </p:nvSpPr>
        <p:spPr>
          <a:xfrm>
            <a:off x="18198497" y="1303110"/>
            <a:ext cx="65532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spc="-160" dirty="0" smtClean="0">
                <a:solidFill>
                  <a:srgbClr val="F582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481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1700773" y="5207315"/>
            <a:ext cx="2826240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14-16-yanvar</a:t>
            </a:r>
            <a:endParaRPr lang="en-US" altLang="en-US" b="1" dirty="0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2782550" y="5680075"/>
            <a:ext cx="2901950" cy="66929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Tańlap alınǵan mektepler sanı -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1" name="Скругленный прямоугольник 290"/>
          <p:cNvSpPr/>
          <p:nvPr/>
        </p:nvSpPr>
        <p:spPr>
          <a:xfrm>
            <a:off x="12795250" y="7171690"/>
            <a:ext cx="2901950" cy="58991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Qatnasıwshılar sanı -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</a:p>
        </p:txBody>
      </p:sp>
      <p:cxnSp>
        <p:nvCxnSpPr>
          <p:cNvPr id="57" name="Прямая соединительная линия 56"/>
          <p:cNvCxnSpPr>
            <a:stCxn id="1068" idx="7"/>
          </p:cNvCxnSpPr>
          <p:nvPr/>
        </p:nvCxnSpPr>
        <p:spPr>
          <a:xfrm flipV="1">
            <a:off x="12187585" y="5909953"/>
            <a:ext cx="558577" cy="10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12341673" y="6757849"/>
            <a:ext cx="4410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12185650" y="7407275"/>
            <a:ext cx="5676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2" name="Picture 18" descr="Picture background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4847" y="5793918"/>
            <a:ext cx="1733308" cy="1454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Picture background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6756" y="5675386"/>
            <a:ext cx="1753235" cy="175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2" name="Прямоугольник 291"/>
          <p:cNvSpPr/>
          <p:nvPr/>
        </p:nvSpPr>
        <p:spPr>
          <a:xfrm>
            <a:off x="17679035" y="7348220"/>
            <a:ext cx="2300605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Oflayn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qıtıwshılar ushın 8 (shembi k</a:t>
            </a:r>
            <a:r>
              <a:rPr lang="" alt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únleri)</a:t>
            </a:r>
            <a:r>
              <a:rPr lang="en-US" alt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seminarlar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b="1" dirty="0"/>
          </a:p>
        </p:txBody>
      </p:sp>
      <p:sp>
        <p:nvSpPr>
          <p:cNvPr id="293" name="Прямоугольник 292"/>
          <p:cNvSpPr/>
          <p:nvPr/>
        </p:nvSpPr>
        <p:spPr>
          <a:xfrm>
            <a:off x="16029945" y="7211349"/>
            <a:ext cx="1692546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 err="1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latin typeface="Times New Roman" panose="02020603050405020304" pitchFamily="18" charset="0"/>
              </a:rPr>
              <a:t>test.avloniy.uz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Oqıwshılar test analizi</a:t>
            </a:r>
          </a:p>
        </p:txBody>
      </p:sp>
      <p:pic>
        <p:nvPicPr>
          <p:cNvPr id="1068" name="Picture 44" descr="Picture background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3699" y="5628587"/>
            <a:ext cx="1832206" cy="1995364"/>
          </a:xfrm>
          <a:prstGeom prst="ellipse">
            <a:avLst/>
          </a:prstGeom>
          <a:ln w="63500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2" name="object 145"/>
          <p:cNvSpPr/>
          <p:nvPr/>
        </p:nvSpPr>
        <p:spPr>
          <a:xfrm>
            <a:off x="10355158" y="5896235"/>
            <a:ext cx="54517" cy="3430444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141"/>
          <p:cNvSpPr/>
          <p:nvPr/>
        </p:nvSpPr>
        <p:spPr>
          <a:xfrm>
            <a:off x="10448206" y="4269911"/>
            <a:ext cx="9131317" cy="598790"/>
          </a:xfrm>
          <a:custGeom>
            <a:avLst/>
            <a:gdLst/>
            <a:ahLst/>
            <a:cxnLst/>
            <a:rect l="l" t="t" r="r" b="b"/>
            <a:pathLst>
              <a:path w="3868420" h="498475">
                <a:moveTo>
                  <a:pt x="3619000" y="0"/>
                </a:moveTo>
                <a:lnTo>
                  <a:pt x="342252" y="0"/>
                </a:lnTo>
                <a:lnTo>
                  <a:pt x="314287" y="1140"/>
                </a:lnTo>
                <a:lnTo>
                  <a:pt x="260258" y="9991"/>
                </a:lnTo>
                <a:lnTo>
                  <a:pt x="209361" y="27005"/>
                </a:lnTo>
                <a:lnTo>
                  <a:pt x="162314" y="51463"/>
                </a:lnTo>
                <a:lnTo>
                  <a:pt x="119836" y="82646"/>
                </a:lnTo>
                <a:lnTo>
                  <a:pt x="82646" y="119836"/>
                </a:lnTo>
                <a:lnTo>
                  <a:pt x="51463" y="162314"/>
                </a:lnTo>
                <a:lnTo>
                  <a:pt x="27005" y="209360"/>
                </a:lnTo>
                <a:lnTo>
                  <a:pt x="9991" y="260257"/>
                </a:lnTo>
                <a:lnTo>
                  <a:pt x="1140" y="314286"/>
                </a:lnTo>
                <a:lnTo>
                  <a:pt x="0" y="342251"/>
                </a:lnTo>
                <a:lnTo>
                  <a:pt x="0" y="498426"/>
                </a:lnTo>
                <a:lnTo>
                  <a:pt x="3619000" y="498426"/>
                </a:lnTo>
                <a:lnTo>
                  <a:pt x="3639363" y="497596"/>
                </a:lnTo>
                <a:lnTo>
                  <a:pt x="3678705" y="491151"/>
                </a:lnTo>
                <a:lnTo>
                  <a:pt x="3715766" y="478762"/>
                </a:lnTo>
                <a:lnTo>
                  <a:pt x="3750024" y="460953"/>
                </a:lnTo>
                <a:lnTo>
                  <a:pt x="3780954" y="438247"/>
                </a:lnTo>
                <a:lnTo>
                  <a:pt x="3808034" y="411167"/>
                </a:lnTo>
                <a:lnTo>
                  <a:pt x="3830740" y="380237"/>
                </a:lnTo>
                <a:lnTo>
                  <a:pt x="3848550" y="345980"/>
                </a:lnTo>
                <a:lnTo>
                  <a:pt x="3860938" y="308920"/>
                </a:lnTo>
                <a:lnTo>
                  <a:pt x="3867384" y="269579"/>
                </a:lnTo>
                <a:lnTo>
                  <a:pt x="3868214" y="249209"/>
                </a:lnTo>
                <a:lnTo>
                  <a:pt x="3867384" y="228847"/>
                </a:lnTo>
                <a:lnTo>
                  <a:pt x="3860938" y="189506"/>
                </a:lnTo>
                <a:lnTo>
                  <a:pt x="3848550" y="152445"/>
                </a:lnTo>
                <a:lnTo>
                  <a:pt x="3830740" y="118188"/>
                </a:lnTo>
                <a:lnTo>
                  <a:pt x="3808034" y="87258"/>
                </a:lnTo>
                <a:lnTo>
                  <a:pt x="3780954" y="60179"/>
                </a:lnTo>
                <a:lnTo>
                  <a:pt x="3750024" y="37473"/>
                </a:lnTo>
                <a:lnTo>
                  <a:pt x="3715766" y="19664"/>
                </a:lnTo>
                <a:lnTo>
                  <a:pt x="3678705" y="7275"/>
                </a:lnTo>
                <a:lnTo>
                  <a:pt x="3639363" y="830"/>
                </a:lnTo>
                <a:lnTo>
                  <a:pt x="3619000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/>
          <a:lstStyle/>
          <a:p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48" name="TextBox 347"/>
          <p:cNvSpPr txBox="1"/>
          <p:nvPr/>
        </p:nvSpPr>
        <p:spPr>
          <a:xfrm>
            <a:off x="10620229" y="4252401"/>
            <a:ext cx="8694451" cy="64071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2959" tIns="12959" rIns="12959" bIns="12959" numCol="1" spcCol="38100" rtlCol="0" anchor="ctr">
            <a:spAutoFit/>
          </a:bodyPr>
          <a:lstStyle/>
          <a:p>
            <a:pPr algn="ctr"/>
            <a:r>
              <a:rPr lang="en-US" sz="2000" b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PIRLS 2026 </a:t>
            </a:r>
            <a:r>
              <a:rPr lang="en-US" altLang="en-US" sz="2000" b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izertlewi sheńberinde</a:t>
            </a:r>
            <a:r>
              <a:rPr lang="en-US" sz="2000" b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endParaRPr lang="en-US" sz="2000" b="1" noProof="1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altLang="en-US" sz="2000" b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shólkemlestirilgen</a:t>
            </a:r>
            <a:r>
              <a:rPr lang="en-US" sz="2000" b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treningl</a:t>
            </a:r>
            <a:r>
              <a:rPr lang="en-US" altLang="en-US" sz="2000" b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</a:t>
            </a:r>
            <a:r>
              <a:rPr lang="en-US" sz="2000" b="1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 </a:t>
            </a:r>
            <a:endParaRPr lang="en-US" sz="2000" b="1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  <a:sym typeface="+mn-ea"/>
            </a:endParaRPr>
          </a:p>
        </p:txBody>
      </p:sp>
      <p:pic>
        <p:nvPicPr>
          <p:cNvPr id="354" name="Рисунок 35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2455" y="38148"/>
            <a:ext cx="1007595" cy="1007595"/>
          </a:xfrm>
          <a:prstGeom prst="flowChartConnector">
            <a:avLst/>
          </a:prstGeom>
        </p:spPr>
      </p:pic>
      <p:sp>
        <p:nvSpPr>
          <p:cNvPr id="361" name="object 145"/>
          <p:cNvSpPr/>
          <p:nvPr/>
        </p:nvSpPr>
        <p:spPr>
          <a:xfrm>
            <a:off x="15892934" y="6701462"/>
            <a:ext cx="45719" cy="2631038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145"/>
          <p:cNvSpPr/>
          <p:nvPr/>
        </p:nvSpPr>
        <p:spPr>
          <a:xfrm>
            <a:off x="17941290" y="5895975"/>
            <a:ext cx="76200" cy="2370455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146"/>
          <p:cNvSpPr/>
          <p:nvPr/>
        </p:nvSpPr>
        <p:spPr>
          <a:xfrm>
            <a:off x="15984855" y="8368030"/>
            <a:ext cx="3977640" cy="76200"/>
          </a:xfrm>
          <a:custGeom>
            <a:avLst/>
            <a:gdLst/>
            <a:ahLst/>
            <a:cxnLst/>
            <a:rect l="l" t="t" r="r" b="b"/>
            <a:pathLst>
              <a:path w="9786620">
                <a:moveTo>
                  <a:pt x="0" y="0"/>
                </a:moveTo>
                <a:lnTo>
                  <a:pt x="9786417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64" name="object 145"/>
          <p:cNvSpPr/>
          <p:nvPr/>
        </p:nvSpPr>
        <p:spPr>
          <a:xfrm>
            <a:off x="10347960" y="9312275"/>
            <a:ext cx="76200" cy="4585970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Прямоугольник 125"/>
          <p:cNvSpPr/>
          <p:nvPr/>
        </p:nvSpPr>
        <p:spPr>
          <a:xfrm>
            <a:off x="0" y="2463448"/>
            <a:ext cx="20056439" cy="145649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 nomi</a:t>
            </a:r>
            <a:endParaRPr lang="ru-RU"/>
          </a:p>
        </p:txBody>
      </p:sp>
      <p:sp>
        <p:nvSpPr>
          <p:cNvPr id="128" name="Прямоугольник 127"/>
          <p:cNvSpPr/>
          <p:nvPr/>
        </p:nvSpPr>
        <p:spPr>
          <a:xfrm>
            <a:off x="395605" y="2762250"/>
            <a:ext cx="219519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KRK  hám KRS ilájları</a:t>
            </a:r>
          </a:p>
        </p:txBody>
      </p:sp>
      <p:grpSp>
        <p:nvGrpSpPr>
          <p:cNvPr id="129" name="Группа 128"/>
          <p:cNvGrpSpPr/>
          <p:nvPr/>
        </p:nvGrpSpPr>
        <p:grpSpPr>
          <a:xfrm>
            <a:off x="2190671" y="2816636"/>
            <a:ext cx="6448436" cy="1122197"/>
            <a:chOff x="2309650" y="1161518"/>
            <a:chExt cx="7349574" cy="1122197"/>
          </a:xfrm>
        </p:grpSpPr>
        <p:sp>
          <p:nvSpPr>
            <p:cNvPr id="130" name="TextBox 97"/>
            <p:cNvSpPr txBox="1">
              <a:spLocks noChangeArrowheads="1"/>
            </p:cNvSpPr>
            <p:nvPr/>
          </p:nvSpPr>
          <p:spPr bwMode="auto">
            <a:xfrm>
              <a:off x="2309650" y="1623315"/>
              <a:ext cx="4396990" cy="660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7552" tIns="53776" rIns="107552" bIns="53776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r>
                <a:rPr lang="en-US" altLang="ru-RU" b="1" dirty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                        </a:t>
              </a:r>
              <a:r>
                <a:rPr lang="en-US" altLang="en-US" b="1" dirty="0" err="1" smtClean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Rayon</a:t>
              </a:r>
              <a:r>
                <a:rPr lang="en-US" altLang="ru-RU" b="1" dirty="0" smtClean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(</a:t>
              </a:r>
              <a:r>
                <a:rPr lang="en-US" altLang="en-US" b="1" dirty="0" err="1" smtClean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qala</a:t>
              </a:r>
              <a:r>
                <a:rPr lang="en-US" altLang="ru-RU" b="1" dirty="0" smtClean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)</a:t>
              </a:r>
              <a:r>
                <a:rPr lang="en-US" altLang="en-US" b="1" dirty="0" err="1" smtClean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ǵa</a:t>
              </a:r>
              <a:r>
                <a:rPr lang="en-US" altLang="ru-RU" b="1" dirty="0" smtClean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 </a:t>
              </a:r>
              <a:r>
                <a:rPr lang="en-US" altLang="ru-RU" b="1" dirty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	</a:t>
              </a:r>
              <a:r>
                <a:rPr lang="en-US" altLang="ru-RU" b="1" dirty="0" err="1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biriktirilg</a:t>
              </a:r>
              <a:r>
                <a:rPr lang="en-US" altLang="en-US" b="1" dirty="0" err="1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e</a:t>
              </a:r>
              <a:r>
                <a:rPr lang="en-US" altLang="ru-RU" b="1" dirty="0" err="1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n</a:t>
              </a:r>
              <a:r>
                <a:rPr lang="en-US" altLang="ru-RU" b="1" dirty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 </a:t>
              </a:r>
              <a:r>
                <a:rPr lang="en-US" altLang="ru-RU" b="1" dirty="0" err="1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metodistl</a:t>
              </a:r>
              <a:r>
                <a:rPr lang="en-US" altLang="en-US" b="1" dirty="0" err="1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e</a:t>
              </a:r>
              <a:r>
                <a:rPr lang="en-US" altLang="ru-RU" b="1" dirty="0" err="1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rPr>
                <a:t>r</a:t>
              </a:r>
              <a:endParaRPr lang="ru-RU" altLang="ru-RU" sz="16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31" name="TextBox 62"/>
            <p:cNvSpPr txBox="1">
              <a:spLocks noChangeArrowheads="1"/>
            </p:cNvSpPr>
            <p:nvPr/>
          </p:nvSpPr>
          <p:spPr bwMode="auto">
            <a:xfrm>
              <a:off x="3205070" y="1255395"/>
              <a:ext cx="2928242" cy="89027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14604" rIns="0" bIns="0" rtlCol="0">
              <a:spAutoFit/>
            </a:bodyPr>
            <a:lstStyle>
              <a:defPPr>
                <a:defRPr lang="ru-RU"/>
              </a:defPPr>
              <a:lvl1pPr marL="90805">
                <a:lnSpc>
                  <a:spcPct val="100000"/>
                </a:lnSpc>
                <a:spcBef>
                  <a:spcPts val="115"/>
                </a:spcBef>
                <a:defRPr sz="3800" b="1" spc="-160">
                  <a:solidFill>
                    <a:srgbClr val="F5821F"/>
                  </a:solidFill>
                  <a:latin typeface="Calibri" panose="020F0502020204030204"/>
                  <a:cs typeface="Calibri" panose="020F0502020204030204"/>
                </a:defRPr>
              </a:lvl1pPr>
            </a:lstStyle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</a:t>
              </a:r>
              <a:r>
                <a:rPr lang="en-US" alt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23</a:t>
              </a: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8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metodist</a:t>
              </a:r>
              <a:endPara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2" name="Группа 131"/>
            <p:cNvGrpSpPr/>
            <p:nvPr/>
          </p:nvGrpSpPr>
          <p:grpSpPr>
            <a:xfrm>
              <a:off x="6314286" y="1161518"/>
              <a:ext cx="3344938" cy="940259"/>
              <a:chOff x="5329675" y="1161518"/>
              <a:chExt cx="3344938" cy="940259"/>
            </a:xfrm>
          </p:grpSpPr>
          <p:sp>
            <p:nvSpPr>
              <p:cNvPr id="133" name="Прямоугольник 132"/>
              <p:cNvSpPr/>
              <p:nvPr/>
            </p:nvSpPr>
            <p:spPr>
              <a:xfrm>
                <a:off x="6656720" y="1161518"/>
                <a:ext cx="645574" cy="52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sz="2800" b="1" spc="-160" dirty="0" smtClean="0">
                    <a:solidFill>
                      <a:srgbClr val="F5821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17</a:t>
                </a:r>
                <a:r>
                  <a:rPr lang="en-US" sz="2800" b="1" spc="-160" dirty="0" smtClean="0">
                    <a:solidFill>
                      <a:srgbClr val="F5821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5329675" y="1732445"/>
                <a:ext cx="334493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Master-</a:t>
                </a:r>
                <a:r>
                  <a:rPr lang="en-US" b="1" dirty="0" err="1">
                    <a:solidFill>
                      <a:srgbClr val="00206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Arial" panose="020B0604020202020204" pitchFamily="34" charset="0"/>
                  </a:rPr>
                  <a:t>trenerlar</a:t>
                </a:r>
                <a:endParaRPr lang="ru-RU" b="1" dirty="0">
                  <a:solidFill>
                    <a:srgbClr val="002060"/>
                  </a:solidFill>
                  <a:latin typeface="Cambria" panose="02040503050406030204" pitchFamily="18" charset="0"/>
                  <a:ea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35" name="Группа 134"/>
          <p:cNvGrpSpPr/>
          <p:nvPr/>
        </p:nvGrpSpPr>
        <p:grpSpPr>
          <a:xfrm>
            <a:off x="438436" y="1482723"/>
            <a:ext cx="283675" cy="422393"/>
            <a:chOff x="11875135" y="1486063"/>
            <a:chExt cx="386715" cy="505431"/>
          </a:xfrm>
        </p:grpSpPr>
        <p:sp>
          <p:nvSpPr>
            <p:cNvPr id="136" name="object 43"/>
            <p:cNvSpPr/>
            <p:nvPr/>
          </p:nvSpPr>
          <p:spPr>
            <a:xfrm>
              <a:off x="11875135" y="1773054"/>
              <a:ext cx="386715" cy="218440"/>
            </a:xfrm>
            <a:custGeom>
              <a:avLst/>
              <a:gdLst/>
              <a:ahLst/>
              <a:cxnLst/>
              <a:rect l="l" t="t" r="r" b="b"/>
              <a:pathLst>
                <a:path w="386715" h="218439">
                  <a:moveTo>
                    <a:pt x="145773" y="0"/>
                  </a:moveTo>
                  <a:lnTo>
                    <a:pt x="117940" y="23471"/>
                  </a:lnTo>
                  <a:lnTo>
                    <a:pt x="59999" y="50150"/>
                  </a:lnTo>
                  <a:lnTo>
                    <a:pt x="53665" y="53159"/>
                  </a:lnTo>
                  <a:lnTo>
                    <a:pt x="29418" y="91729"/>
                  </a:lnTo>
                  <a:lnTo>
                    <a:pt x="11506" y="143267"/>
                  </a:lnTo>
                  <a:lnTo>
                    <a:pt x="0" y="194804"/>
                  </a:lnTo>
                  <a:lnTo>
                    <a:pt x="9906" y="218228"/>
                  </a:lnTo>
                  <a:lnTo>
                    <a:pt x="376286" y="218228"/>
                  </a:lnTo>
                  <a:lnTo>
                    <a:pt x="382691" y="203080"/>
                  </a:lnTo>
                  <a:lnTo>
                    <a:pt x="192546" y="203080"/>
                  </a:lnTo>
                  <a:lnTo>
                    <a:pt x="192031" y="202819"/>
                  </a:lnTo>
                  <a:lnTo>
                    <a:pt x="171267" y="174400"/>
                  </a:lnTo>
                  <a:lnTo>
                    <a:pt x="171155" y="173944"/>
                  </a:lnTo>
                  <a:lnTo>
                    <a:pt x="190522" y="44482"/>
                  </a:lnTo>
                  <a:lnTo>
                    <a:pt x="145773" y="0"/>
                  </a:lnTo>
                  <a:close/>
                </a:path>
                <a:path w="386715" h="218439">
                  <a:moveTo>
                    <a:pt x="240415" y="0"/>
                  </a:moveTo>
                  <a:lnTo>
                    <a:pt x="195691" y="44482"/>
                  </a:lnTo>
                  <a:lnTo>
                    <a:pt x="215027" y="173944"/>
                  </a:lnTo>
                  <a:lnTo>
                    <a:pt x="214912" y="174400"/>
                  </a:lnTo>
                  <a:lnTo>
                    <a:pt x="194147" y="202824"/>
                  </a:lnTo>
                  <a:lnTo>
                    <a:pt x="193635" y="203080"/>
                  </a:lnTo>
                  <a:lnTo>
                    <a:pt x="382691" y="203080"/>
                  </a:lnTo>
                  <a:lnTo>
                    <a:pt x="374680" y="143266"/>
                  </a:lnTo>
                  <a:lnTo>
                    <a:pt x="356768" y="91729"/>
                  </a:lnTo>
                  <a:lnTo>
                    <a:pt x="338636" y="57197"/>
                  </a:lnTo>
                  <a:lnTo>
                    <a:pt x="268247" y="23471"/>
                  </a:lnTo>
                  <a:lnTo>
                    <a:pt x="240415" y="0"/>
                  </a:lnTo>
                  <a:close/>
                </a:path>
              </a:pathLst>
            </a:custGeom>
            <a:solidFill>
              <a:srgbClr val="004A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44"/>
            <p:cNvSpPr/>
            <p:nvPr/>
          </p:nvSpPr>
          <p:spPr>
            <a:xfrm>
              <a:off x="11898159" y="1486063"/>
              <a:ext cx="328295" cy="286385"/>
            </a:xfrm>
            <a:custGeom>
              <a:avLst/>
              <a:gdLst/>
              <a:ahLst/>
              <a:cxnLst/>
              <a:rect l="l" t="t" r="r" b="b"/>
              <a:pathLst>
                <a:path w="328295" h="286385">
                  <a:moveTo>
                    <a:pt x="165020" y="0"/>
                  </a:moveTo>
                  <a:lnTo>
                    <a:pt x="162774" y="0"/>
                  </a:lnTo>
                  <a:lnTo>
                    <a:pt x="2466" y="57938"/>
                  </a:lnTo>
                  <a:lnTo>
                    <a:pt x="0" y="61449"/>
                  </a:lnTo>
                  <a:lnTo>
                    <a:pt x="0" y="69319"/>
                  </a:lnTo>
                  <a:lnTo>
                    <a:pt x="2466" y="72828"/>
                  </a:lnTo>
                  <a:lnTo>
                    <a:pt x="63302" y="94816"/>
                  </a:lnTo>
                  <a:lnTo>
                    <a:pt x="60686" y="104708"/>
                  </a:lnTo>
                  <a:lnTo>
                    <a:pt x="58903" y="115119"/>
                  </a:lnTo>
                  <a:lnTo>
                    <a:pt x="57878" y="126219"/>
                  </a:lnTo>
                  <a:lnTo>
                    <a:pt x="57845" y="126854"/>
                  </a:lnTo>
                  <a:lnTo>
                    <a:pt x="57599" y="138356"/>
                  </a:lnTo>
                  <a:lnTo>
                    <a:pt x="67353" y="200506"/>
                  </a:lnTo>
                  <a:lnTo>
                    <a:pt x="91565" y="246968"/>
                  </a:lnTo>
                  <a:lnTo>
                    <a:pt x="124912" y="276071"/>
                  </a:lnTo>
                  <a:lnTo>
                    <a:pt x="162075" y="286144"/>
                  </a:lnTo>
                  <a:lnTo>
                    <a:pt x="198992" y="276071"/>
                  </a:lnTo>
                  <a:lnTo>
                    <a:pt x="213220" y="263664"/>
                  </a:lnTo>
                  <a:lnTo>
                    <a:pt x="162082" y="263664"/>
                  </a:lnTo>
                  <a:lnTo>
                    <a:pt x="132227" y="254929"/>
                  </a:lnTo>
                  <a:lnTo>
                    <a:pt x="108394" y="231901"/>
                  </a:lnTo>
                  <a:lnTo>
                    <a:pt x="91565" y="199346"/>
                  </a:lnTo>
                  <a:lnTo>
                    <a:pt x="82724" y="162008"/>
                  </a:lnTo>
                  <a:lnTo>
                    <a:pt x="90169" y="134980"/>
                  </a:lnTo>
                  <a:lnTo>
                    <a:pt x="112301" y="123465"/>
                  </a:lnTo>
                  <a:lnTo>
                    <a:pt x="266016" y="123465"/>
                  </a:lnTo>
                  <a:lnTo>
                    <a:pt x="265355" y="115951"/>
                  </a:lnTo>
                  <a:lnTo>
                    <a:pt x="263656" y="105664"/>
                  </a:lnTo>
                  <a:lnTo>
                    <a:pt x="261207" y="96007"/>
                  </a:lnTo>
                  <a:lnTo>
                    <a:pt x="302749" y="80994"/>
                  </a:lnTo>
                  <a:lnTo>
                    <a:pt x="315937" y="80994"/>
                  </a:lnTo>
                  <a:lnTo>
                    <a:pt x="315942" y="76225"/>
                  </a:lnTo>
                  <a:lnTo>
                    <a:pt x="325329" y="72828"/>
                  </a:lnTo>
                  <a:lnTo>
                    <a:pt x="327797" y="69319"/>
                  </a:lnTo>
                  <a:lnTo>
                    <a:pt x="327797" y="61449"/>
                  </a:lnTo>
                  <a:lnTo>
                    <a:pt x="325329" y="57938"/>
                  </a:lnTo>
                  <a:lnTo>
                    <a:pt x="165020" y="0"/>
                  </a:lnTo>
                  <a:close/>
                </a:path>
                <a:path w="328295" h="286385">
                  <a:moveTo>
                    <a:pt x="266174" y="140721"/>
                  </a:moveTo>
                  <a:lnTo>
                    <a:pt x="226855" y="140721"/>
                  </a:lnTo>
                  <a:lnTo>
                    <a:pt x="241445" y="162008"/>
                  </a:lnTo>
                  <a:lnTo>
                    <a:pt x="234665" y="194979"/>
                  </a:lnTo>
                  <a:lnTo>
                    <a:pt x="217093" y="228024"/>
                  </a:lnTo>
                  <a:lnTo>
                    <a:pt x="191857" y="253476"/>
                  </a:lnTo>
                  <a:lnTo>
                    <a:pt x="162082" y="263664"/>
                  </a:lnTo>
                  <a:lnTo>
                    <a:pt x="213220" y="263664"/>
                  </a:lnTo>
                  <a:lnTo>
                    <a:pt x="232366" y="246968"/>
                  </a:lnTo>
                  <a:lnTo>
                    <a:pt x="256712" y="200506"/>
                  </a:lnTo>
                  <a:lnTo>
                    <a:pt x="266174" y="140721"/>
                  </a:lnTo>
                  <a:close/>
                </a:path>
                <a:path w="328295" h="286385">
                  <a:moveTo>
                    <a:pt x="266016" y="123465"/>
                  </a:moveTo>
                  <a:lnTo>
                    <a:pt x="112301" y="123465"/>
                  </a:lnTo>
                  <a:lnTo>
                    <a:pt x="136221" y="126219"/>
                  </a:lnTo>
                  <a:lnTo>
                    <a:pt x="149033" y="141980"/>
                  </a:lnTo>
                  <a:lnTo>
                    <a:pt x="148148" y="148712"/>
                  </a:lnTo>
                  <a:lnTo>
                    <a:pt x="145102" y="155071"/>
                  </a:lnTo>
                  <a:lnTo>
                    <a:pt x="142047" y="160445"/>
                  </a:lnTo>
                  <a:lnTo>
                    <a:pt x="141134" y="164222"/>
                  </a:lnTo>
                  <a:lnTo>
                    <a:pt x="159325" y="163510"/>
                  </a:lnTo>
                  <a:lnTo>
                    <a:pt x="193690" y="148449"/>
                  </a:lnTo>
                  <a:lnTo>
                    <a:pt x="226855" y="140721"/>
                  </a:lnTo>
                  <a:lnTo>
                    <a:pt x="266174" y="140721"/>
                  </a:lnTo>
                  <a:lnTo>
                    <a:pt x="266548" y="138356"/>
                  </a:lnTo>
                  <a:lnTo>
                    <a:pt x="266314" y="126854"/>
                  </a:lnTo>
                  <a:lnTo>
                    <a:pt x="266016" y="123465"/>
                  </a:lnTo>
                  <a:close/>
                </a:path>
                <a:path w="328295" h="286385">
                  <a:moveTo>
                    <a:pt x="298584" y="114982"/>
                  </a:moveTo>
                  <a:lnTo>
                    <a:pt x="297036" y="116237"/>
                  </a:lnTo>
                  <a:lnTo>
                    <a:pt x="293488" y="147031"/>
                  </a:lnTo>
                  <a:lnTo>
                    <a:pt x="293741" y="147890"/>
                  </a:lnTo>
                  <a:lnTo>
                    <a:pt x="294832" y="149238"/>
                  </a:lnTo>
                  <a:lnTo>
                    <a:pt x="295623" y="149669"/>
                  </a:lnTo>
                  <a:lnTo>
                    <a:pt x="296484" y="149740"/>
                  </a:lnTo>
                  <a:lnTo>
                    <a:pt x="322296" y="149730"/>
                  </a:lnTo>
                  <a:lnTo>
                    <a:pt x="323166" y="149635"/>
                  </a:lnTo>
                  <a:lnTo>
                    <a:pt x="323953" y="149219"/>
                  </a:lnTo>
                  <a:lnTo>
                    <a:pt x="325040" y="147871"/>
                  </a:lnTo>
                  <a:lnTo>
                    <a:pt x="325286" y="147003"/>
                  </a:lnTo>
                  <a:lnTo>
                    <a:pt x="321691" y="116220"/>
                  </a:lnTo>
                  <a:lnTo>
                    <a:pt x="320357" y="115137"/>
                  </a:lnTo>
                  <a:lnTo>
                    <a:pt x="300145" y="115119"/>
                  </a:lnTo>
                  <a:lnTo>
                    <a:pt x="298584" y="114982"/>
                  </a:lnTo>
                  <a:close/>
                </a:path>
                <a:path w="328295" h="286385">
                  <a:moveTo>
                    <a:pt x="315937" y="80994"/>
                  </a:moveTo>
                  <a:lnTo>
                    <a:pt x="302749" y="80994"/>
                  </a:lnTo>
                  <a:lnTo>
                    <a:pt x="302837" y="115137"/>
                  </a:lnTo>
                  <a:lnTo>
                    <a:pt x="320357" y="115137"/>
                  </a:lnTo>
                  <a:lnTo>
                    <a:pt x="315894" y="115123"/>
                  </a:lnTo>
                  <a:lnTo>
                    <a:pt x="315937" y="80994"/>
                  </a:lnTo>
                  <a:close/>
                </a:path>
                <a:path w="328295" h="286385">
                  <a:moveTo>
                    <a:pt x="320142" y="114963"/>
                  </a:moveTo>
                  <a:lnTo>
                    <a:pt x="318402" y="115119"/>
                  </a:lnTo>
                  <a:lnTo>
                    <a:pt x="315894" y="115123"/>
                  </a:lnTo>
                  <a:lnTo>
                    <a:pt x="320340" y="115123"/>
                  </a:lnTo>
                  <a:lnTo>
                    <a:pt x="320142" y="114963"/>
                  </a:lnTo>
                  <a:close/>
                </a:path>
              </a:pathLst>
            </a:custGeom>
            <a:solidFill>
              <a:srgbClr val="004A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9061450" y="3368675"/>
            <a:ext cx="265399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Mentor-</a:t>
            </a:r>
            <a:r>
              <a:rPr lang="en-US" alt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oqıtıwshılar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2176537" y="3345828"/>
            <a:ext cx="265399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Jetekshi oqıtıwshılar</a:t>
            </a:r>
            <a:endParaRPr lang="en-US" altLang="en-US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40" name="Picture 6" descr="Picture background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7870" y="2761085"/>
            <a:ext cx="863317" cy="8595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1" name="Прямоугольник 140"/>
          <p:cNvSpPr/>
          <p:nvPr/>
        </p:nvSpPr>
        <p:spPr>
          <a:xfrm>
            <a:off x="13012597" y="2776910"/>
            <a:ext cx="1632926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spc="-160" dirty="0" smtClean="0">
                <a:solidFill>
                  <a:srgbClr val="F582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6451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15416772" y="3306504"/>
            <a:ext cx="265399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Qatnasıwshılar</a:t>
            </a:r>
            <a:endParaRPr lang="en-US" altLang="en-US" sz="1400" b="1" dirty="0" err="1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7" name="Прямоугольник 146"/>
          <p:cNvSpPr/>
          <p:nvPr/>
        </p:nvSpPr>
        <p:spPr>
          <a:xfrm>
            <a:off x="16196403" y="2755313"/>
            <a:ext cx="1792643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spc="-160" dirty="0" smtClean="0">
                <a:solidFill>
                  <a:srgbClr val="F582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24532</a:t>
            </a:r>
            <a:r>
              <a:rPr lang="en-US" sz="2800" b="1" spc="-160" dirty="0" smtClean="0">
                <a:solidFill>
                  <a:srgbClr val="F582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17631043" y="3335673"/>
            <a:ext cx="265399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Tayan</a:t>
            </a:r>
            <a:r>
              <a:rPr lang="en-US" alt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ısh</a:t>
            </a:r>
            <a:r>
              <a:rPr lang="en-US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</a:t>
            </a:r>
            <a:r>
              <a:rPr lang="en-US" alt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</a:t>
            </a:r>
            <a:r>
              <a:rPr 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kt</a:t>
            </a:r>
            <a:r>
              <a:rPr lang="en-US" alt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ep</a:t>
            </a:r>
            <a:r>
              <a:rPr 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</a:t>
            </a:r>
            <a:r>
              <a:rPr lang="en-US" alt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</a:t>
            </a:r>
            <a:r>
              <a:rPr 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</a:t>
            </a:r>
            <a:endParaRPr lang="ru-RU" sz="1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49" name="Picture 10" descr="Picture background"/>
          <p:cNvPicPr>
            <a:picLocks noChangeAspect="1" noChangeArrowheads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9808" y="2846820"/>
            <a:ext cx="937195" cy="695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0" name="Прямоугольник 149"/>
          <p:cNvSpPr/>
          <p:nvPr/>
        </p:nvSpPr>
        <p:spPr>
          <a:xfrm>
            <a:off x="18894597" y="2689327"/>
            <a:ext cx="83433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spc="-160" dirty="0" smtClean="0">
                <a:solidFill>
                  <a:srgbClr val="F582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1" name="Picture 2" descr="School - Free buildings icons"/>
          <p:cNvPicPr>
            <a:picLocks noChangeAspect="1" noChangeArrowheads="1"/>
          </p:cNvPicPr>
          <p:nvPr/>
        </p:nvPicPr>
        <p:blipFill>
          <a:blip r:embed="rId1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06447" y="2574423"/>
            <a:ext cx="849129" cy="845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Picture 4" descr="Mentoring Clip Art, Transparent PNG Clipart Images Free Download -  ClipartMax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3788" y="2759157"/>
            <a:ext cx="879792" cy="8759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" name="Рисунок 152"/>
          <p:cNvPicPr>
            <a:picLocks noChangeAspect="1"/>
          </p:cNvPicPr>
          <p:nvPr/>
        </p:nvPicPr>
        <p:blipFill>
          <a:blip r:embed="rId1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344" y="2749921"/>
            <a:ext cx="785062" cy="821689"/>
          </a:xfrm>
          <a:prstGeom prst="rect">
            <a:avLst/>
          </a:prstGeom>
        </p:spPr>
      </p:pic>
      <p:sp>
        <p:nvSpPr>
          <p:cNvPr id="154" name="Прямоугольник 153"/>
          <p:cNvSpPr/>
          <p:nvPr/>
        </p:nvSpPr>
        <p:spPr>
          <a:xfrm>
            <a:off x="9955444" y="2858843"/>
            <a:ext cx="1313488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spc="-160" dirty="0" smtClean="0">
                <a:solidFill>
                  <a:srgbClr val="F582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274</a:t>
            </a:r>
            <a:r>
              <a:rPr lang="en-US" sz="2400" b="1" spc="-160" dirty="0" smtClean="0">
                <a:solidFill>
                  <a:srgbClr val="F582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7" name="Picture 20" descr="Picture background"/>
          <p:cNvPicPr>
            <a:picLocks noChangeAspect="1" noChangeArrowheads="1"/>
          </p:cNvPicPr>
          <p:nvPr/>
        </p:nvPicPr>
        <p:blipFill>
          <a:blip r:embed="rId1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" y="4054475"/>
            <a:ext cx="1732915" cy="1541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8" name="Прямоугольник 157"/>
          <p:cNvSpPr/>
          <p:nvPr/>
        </p:nvSpPr>
        <p:spPr>
          <a:xfrm>
            <a:off x="-117475" y="5528310"/>
            <a:ext cx="2722245" cy="24384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“Metodikalıq tur”</a:t>
            </a:r>
          </a:p>
          <a:p>
            <a:pPr algn="ctr"/>
            <a:endParaRPr lang="en-US" altLang="en-US" sz="1400" b="1" dirty="0"/>
          </a:p>
          <a:p>
            <a:pPr algn="ctr"/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Shımabay rayonı 18-mektep</a:t>
            </a:r>
          </a:p>
          <a:p>
            <a:pPr algn="ctr"/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Qońırat rayonı 45-mektep</a:t>
            </a:r>
          </a:p>
          <a:p>
            <a:pPr algn="ctr"/>
            <a:r>
              <a:rPr lang="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Shımbay rayonı 18-mektep</a:t>
            </a:r>
          </a:p>
          <a:p>
            <a:pPr algn="ctr"/>
            <a:r>
              <a:rPr lang="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Kegeyli rayonı 26-mektep</a:t>
            </a:r>
          </a:p>
          <a:p>
            <a:pPr algn="ctr"/>
            <a:r>
              <a:rPr lang="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Shomanay rayonı 29-mektep</a:t>
            </a:r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0" name="Picture 44" descr="Picture background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050" y="4035425"/>
            <a:ext cx="1814195" cy="148653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1" name="Прямоугольник 160"/>
          <p:cNvSpPr/>
          <p:nvPr/>
        </p:nvSpPr>
        <p:spPr>
          <a:xfrm>
            <a:off x="2498090" y="5502275"/>
            <a:ext cx="2302510" cy="2061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Beruniy rayonı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bilimlendiriw sapası tómen, 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ortalıǵı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awır bolǵan mektep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lerge metodikalıq járdem</a:t>
            </a:r>
          </a:p>
          <a:p>
            <a:pPr algn="ctr"/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Beruniy rayonı 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en-US" altLang="en-US" sz="1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20-,43-,56-,68-mektepler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22463" y="167574"/>
            <a:ext cx="17492218" cy="73352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2026-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jıl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yanvar-</a:t>
            </a:r>
            <a:r>
              <a:rPr lang="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mart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ayları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dawamında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Latn-UZ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Metodikalıq xızmet kórsetiw bólimi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tárepinen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ámelge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asırılǵan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jumıslar</a:t>
            </a:r>
            <a:endParaRPr lang="en-US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6704965" y="4585970"/>
            <a:ext cx="3405505" cy="240601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/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"Oq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wsh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lard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ıń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ald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ǵı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is 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jiriybesi h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 iskerligi dawam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nda qollan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 at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ǵ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 zamanag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ó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metodikalar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 en jayd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 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rtibin jetilistiriw haqq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nda"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atamasında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seminar-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treningler</a:t>
            </a:r>
            <a:r>
              <a:rPr lang="en-US" altLang="en-US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(online/offline)</a:t>
            </a:r>
            <a:endParaRPr lang="en-US" altLang="en-US" sz="1600" dirty="0" err="1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/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Beruniy rayonı 42 mektep</a:t>
            </a:r>
          </a:p>
          <a:p>
            <a:pPr algn="just"/>
            <a:r>
              <a:rPr lang="en-US" alt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  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15 mektep (offline)</a:t>
            </a:r>
          </a:p>
          <a:p>
            <a:pPr algn="just"/>
            <a:r>
              <a:rPr lang="en-US" alt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   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27 mektep  (online)</a:t>
            </a:r>
          </a:p>
          <a:p>
            <a:pPr algn="just"/>
            <a:r>
              <a:rPr lang="" alt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Pán baaǵdarları boyınsha</a:t>
            </a:r>
            <a:r>
              <a:rPr lang="en-US" alt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    7 Seminar</a:t>
            </a:r>
            <a:endParaRPr lang="en-US" sz="1600" dirty="0" err="1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/>
            <a:endParaRPr lang="en-US" alt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45" name="Рисунок 144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5961360" y="8444230"/>
            <a:ext cx="1074420" cy="91376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57225" y="1447165"/>
            <a:ext cx="207518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MMK hám MMS ilájları</a:t>
            </a:r>
          </a:p>
        </p:txBody>
      </p:sp>
      <p:pic>
        <p:nvPicPr>
          <p:cNvPr id="3" name="Picture 4" descr="Mentoring Clip Art, Transparent PNG Clipart Images Free Download -  ClipartMax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0680" y="1223645"/>
            <a:ext cx="776605" cy="7734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Picture background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8495" y="1158875"/>
            <a:ext cx="657860" cy="6546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0" descr="Picture background"/>
          <p:cNvPicPr>
            <a:picLocks noChangeAspect="1" noChangeArrowheads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5990" y="1264285"/>
            <a:ext cx="814705" cy="60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Группа 16"/>
          <p:cNvGrpSpPr/>
          <p:nvPr/>
        </p:nvGrpSpPr>
        <p:grpSpPr>
          <a:xfrm>
            <a:off x="205391" y="2911473"/>
            <a:ext cx="283675" cy="422393"/>
            <a:chOff x="11875135" y="1486063"/>
            <a:chExt cx="386715" cy="505431"/>
          </a:xfrm>
        </p:grpSpPr>
        <p:sp>
          <p:nvSpPr>
            <p:cNvPr id="18" name="object 43"/>
            <p:cNvSpPr/>
            <p:nvPr/>
          </p:nvSpPr>
          <p:spPr>
            <a:xfrm>
              <a:off x="11875135" y="1773054"/>
              <a:ext cx="386715" cy="218440"/>
            </a:xfrm>
            <a:custGeom>
              <a:avLst/>
              <a:gdLst/>
              <a:ahLst/>
              <a:cxnLst/>
              <a:rect l="l" t="t" r="r" b="b"/>
              <a:pathLst>
                <a:path w="386715" h="218439">
                  <a:moveTo>
                    <a:pt x="145773" y="0"/>
                  </a:moveTo>
                  <a:lnTo>
                    <a:pt x="117940" y="23471"/>
                  </a:lnTo>
                  <a:lnTo>
                    <a:pt x="59999" y="50150"/>
                  </a:lnTo>
                  <a:lnTo>
                    <a:pt x="53665" y="53159"/>
                  </a:lnTo>
                  <a:lnTo>
                    <a:pt x="29418" y="91729"/>
                  </a:lnTo>
                  <a:lnTo>
                    <a:pt x="11506" y="143267"/>
                  </a:lnTo>
                  <a:lnTo>
                    <a:pt x="0" y="194804"/>
                  </a:lnTo>
                  <a:lnTo>
                    <a:pt x="9906" y="218228"/>
                  </a:lnTo>
                  <a:lnTo>
                    <a:pt x="376286" y="218228"/>
                  </a:lnTo>
                  <a:lnTo>
                    <a:pt x="382691" y="203080"/>
                  </a:lnTo>
                  <a:lnTo>
                    <a:pt x="192546" y="203080"/>
                  </a:lnTo>
                  <a:lnTo>
                    <a:pt x="192031" y="202819"/>
                  </a:lnTo>
                  <a:lnTo>
                    <a:pt x="171267" y="174400"/>
                  </a:lnTo>
                  <a:lnTo>
                    <a:pt x="171155" y="173944"/>
                  </a:lnTo>
                  <a:lnTo>
                    <a:pt x="190522" y="44482"/>
                  </a:lnTo>
                  <a:lnTo>
                    <a:pt x="145773" y="0"/>
                  </a:lnTo>
                  <a:close/>
                </a:path>
                <a:path w="386715" h="218439">
                  <a:moveTo>
                    <a:pt x="240415" y="0"/>
                  </a:moveTo>
                  <a:lnTo>
                    <a:pt x="195691" y="44482"/>
                  </a:lnTo>
                  <a:lnTo>
                    <a:pt x="215027" y="173944"/>
                  </a:lnTo>
                  <a:lnTo>
                    <a:pt x="214912" y="174400"/>
                  </a:lnTo>
                  <a:lnTo>
                    <a:pt x="194147" y="202824"/>
                  </a:lnTo>
                  <a:lnTo>
                    <a:pt x="193635" y="203080"/>
                  </a:lnTo>
                  <a:lnTo>
                    <a:pt x="382691" y="203080"/>
                  </a:lnTo>
                  <a:lnTo>
                    <a:pt x="374680" y="143266"/>
                  </a:lnTo>
                  <a:lnTo>
                    <a:pt x="356768" y="91729"/>
                  </a:lnTo>
                  <a:lnTo>
                    <a:pt x="338636" y="57197"/>
                  </a:lnTo>
                  <a:lnTo>
                    <a:pt x="268247" y="23471"/>
                  </a:lnTo>
                  <a:lnTo>
                    <a:pt x="240415" y="0"/>
                  </a:lnTo>
                  <a:close/>
                </a:path>
              </a:pathLst>
            </a:custGeom>
            <a:solidFill>
              <a:srgbClr val="004A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44"/>
            <p:cNvSpPr/>
            <p:nvPr/>
          </p:nvSpPr>
          <p:spPr>
            <a:xfrm>
              <a:off x="11898159" y="1486063"/>
              <a:ext cx="328295" cy="286385"/>
            </a:xfrm>
            <a:custGeom>
              <a:avLst/>
              <a:gdLst/>
              <a:ahLst/>
              <a:cxnLst/>
              <a:rect l="l" t="t" r="r" b="b"/>
              <a:pathLst>
                <a:path w="328295" h="286385">
                  <a:moveTo>
                    <a:pt x="165020" y="0"/>
                  </a:moveTo>
                  <a:lnTo>
                    <a:pt x="162774" y="0"/>
                  </a:lnTo>
                  <a:lnTo>
                    <a:pt x="2466" y="57938"/>
                  </a:lnTo>
                  <a:lnTo>
                    <a:pt x="0" y="61449"/>
                  </a:lnTo>
                  <a:lnTo>
                    <a:pt x="0" y="69319"/>
                  </a:lnTo>
                  <a:lnTo>
                    <a:pt x="2466" y="72828"/>
                  </a:lnTo>
                  <a:lnTo>
                    <a:pt x="63302" y="94816"/>
                  </a:lnTo>
                  <a:lnTo>
                    <a:pt x="60686" y="104708"/>
                  </a:lnTo>
                  <a:lnTo>
                    <a:pt x="58903" y="115119"/>
                  </a:lnTo>
                  <a:lnTo>
                    <a:pt x="57878" y="126219"/>
                  </a:lnTo>
                  <a:lnTo>
                    <a:pt x="57845" y="126854"/>
                  </a:lnTo>
                  <a:lnTo>
                    <a:pt x="57599" y="138356"/>
                  </a:lnTo>
                  <a:lnTo>
                    <a:pt x="67353" y="200506"/>
                  </a:lnTo>
                  <a:lnTo>
                    <a:pt x="91565" y="246968"/>
                  </a:lnTo>
                  <a:lnTo>
                    <a:pt x="124912" y="276071"/>
                  </a:lnTo>
                  <a:lnTo>
                    <a:pt x="162075" y="286144"/>
                  </a:lnTo>
                  <a:lnTo>
                    <a:pt x="198992" y="276071"/>
                  </a:lnTo>
                  <a:lnTo>
                    <a:pt x="213220" y="263664"/>
                  </a:lnTo>
                  <a:lnTo>
                    <a:pt x="162082" y="263664"/>
                  </a:lnTo>
                  <a:lnTo>
                    <a:pt x="132227" y="254929"/>
                  </a:lnTo>
                  <a:lnTo>
                    <a:pt x="108394" y="231901"/>
                  </a:lnTo>
                  <a:lnTo>
                    <a:pt x="91565" y="199346"/>
                  </a:lnTo>
                  <a:lnTo>
                    <a:pt x="82724" y="162008"/>
                  </a:lnTo>
                  <a:lnTo>
                    <a:pt x="90169" y="134980"/>
                  </a:lnTo>
                  <a:lnTo>
                    <a:pt x="112301" y="123465"/>
                  </a:lnTo>
                  <a:lnTo>
                    <a:pt x="266016" y="123465"/>
                  </a:lnTo>
                  <a:lnTo>
                    <a:pt x="265355" y="115951"/>
                  </a:lnTo>
                  <a:lnTo>
                    <a:pt x="263656" y="105664"/>
                  </a:lnTo>
                  <a:lnTo>
                    <a:pt x="261207" y="96007"/>
                  </a:lnTo>
                  <a:lnTo>
                    <a:pt x="302749" y="80994"/>
                  </a:lnTo>
                  <a:lnTo>
                    <a:pt x="315937" y="80994"/>
                  </a:lnTo>
                  <a:lnTo>
                    <a:pt x="315942" y="76225"/>
                  </a:lnTo>
                  <a:lnTo>
                    <a:pt x="325329" y="72828"/>
                  </a:lnTo>
                  <a:lnTo>
                    <a:pt x="327797" y="69319"/>
                  </a:lnTo>
                  <a:lnTo>
                    <a:pt x="327797" y="61449"/>
                  </a:lnTo>
                  <a:lnTo>
                    <a:pt x="325329" y="57938"/>
                  </a:lnTo>
                  <a:lnTo>
                    <a:pt x="165020" y="0"/>
                  </a:lnTo>
                  <a:close/>
                </a:path>
                <a:path w="328295" h="286385">
                  <a:moveTo>
                    <a:pt x="266174" y="140721"/>
                  </a:moveTo>
                  <a:lnTo>
                    <a:pt x="226855" y="140721"/>
                  </a:lnTo>
                  <a:lnTo>
                    <a:pt x="241445" y="162008"/>
                  </a:lnTo>
                  <a:lnTo>
                    <a:pt x="234665" y="194979"/>
                  </a:lnTo>
                  <a:lnTo>
                    <a:pt x="217093" y="228024"/>
                  </a:lnTo>
                  <a:lnTo>
                    <a:pt x="191857" y="253476"/>
                  </a:lnTo>
                  <a:lnTo>
                    <a:pt x="162082" y="263664"/>
                  </a:lnTo>
                  <a:lnTo>
                    <a:pt x="213220" y="263664"/>
                  </a:lnTo>
                  <a:lnTo>
                    <a:pt x="232366" y="246968"/>
                  </a:lnTo>
                  <a:lnTo>
                    <a:pt x="256712" y="200506"/>
                  </a:lnTo>
                  <a:lnTo>
                    <a:pt x="266174" y="140721"/>
                  </a:lnTo>
                  <a:close/>
                </a:path>
                <a:path w="328295" h="286385">
                  <a:moveTo>
                    <a:pt x="266016" y="123465"/>
                  </a:moveTo>
                  <a:lnTo>
                    <a:pt x="112301" y="123465"/>
                  </a:lnTo>
                  <a:lnTo>
                    <a:pt x="136221" y="126219"/>
                  </a:lnTo>
                  <a:lnTo>
                    <a:pt x="149033" y="141980"/>
                  </a:lnTo>
                  <a:lnTo>
                    <a:pt x="148148" y="148712"/>
                  </a:lnTo>
                  <a:lnTo>
                    <a:pt x="145102" y="155071"/>
                  </a:lnTo>
                  <a:lnTo>
                    <a:pt x="142047" y="160445"/>
                  </a:lnTo>
                  <a:lnTo>
                    <a:pt x="141134" y="164222"/>
                  </a:lnTo>
                  <a:lnTo>
                    <a:pt x="159325" y="163510"/>
                  </a:lnTo>
                  <a:lnTo>
                    <a:pt x="193690" y="148449"/>
                  </a:lnTo>
                  <a:lnTo>
                    <a:pt x="226855" y="140721"/>
                  </a:lnTo>
                  <a:lnTo>
                    <a:pt x="266174" y="140721"/>
                  </a:lnTo>
                  <a:lnTo>
                    <a:pt x="266548" y="138356"/>
                  </a:lnTo>
                  <a:lnTo>
                    <a:pt x="266314" y="126854"/>
                  </a:lnTo>
                  <a:lnTo>
                    <a:pt x="266016" y="123465"/>
                  </a:lnTo>
                  <a:close/>
                </a:path>
                <a:path w="328295" h="286385">
                  <a:moveTo>
                    <a:pt x="298584" y="114982"/>
                  </a:moveTo>
                  <a:lnTo>
                    <a:pt x="297036" y="116237"/>
                  </a:lnTo>
                  <a:lnTo>
                    <a:pt x="293488" y="147031"/>
                  </a:lnTo>
                  <a:lnTo>
                    <a:pt x="293741" y="147890"/>
                  </a:lnTo>
                  <a:lnTo>
                    <a:pt x="294832" y="149238"/>
                  </a:lnTo>
                  <a:lnTo>
                    <a:pt x="295623" y="149669"/>
                  </a:lnTo>
                  <a:lnTo>
                    <a:pt x="296484" y="149740"/>
                  </a:lnTo>
                  <a:lnTo>
                    <a:pt x="322296" y="149730"/>
                  </a:lnTo>
                  <a:lnTo>
                    <a:pt x="323166" y="149635"/>
                  </a:lnTo>
                  <a:lnTo>
                    <a:pt x="323953" y="149219"/>
                  </a:lnTo>
                  <a:lnTo>
                    <a:pt x="325040" y="147871"/>
                  </a:lnTo>
                  <a:lnTo>
                    <a:pt x="325286" y="147003"/>
                  </a:lnTo>
                  <a:lnTo>
                    <a:pt x="321691" y="116220"/>
                  </a:lnTo>
                  <a:lnTo>
                    <a:pt x="320357" y="115137"/>
                  </a:lnTo>
                  <a:lnTo>
                    <a:pt x="300145" y="115119"/>
                  </a:lnTo>
                  <a:lnTo>
                    <a:pt x="298584" y="114982"/>
                  </a:lnTo>
                  <a:close/>
                </a:path>
                <a:path w="328295" h="286385">
                  <a:moveTo>
                    <a:pt x="315937" y="80994"/>
                  </a:moveTo>
                  <a:lnTo>
                    <a:pt x="302749" y="80994"/>
                  </a:lnTo>
                  <a:lnTo>
                    <a:pt x="302837" y="115137"/>
                  </a:lnTo>
                  <a:lnTo>
                    <a:pt x="320357" y="115137"/>
                  </a:lnTo>
                  <a:lnTo>
                    <a:pt x="315894" y="115123"/>
                  </a:lnTo>
                  <a:lnTo>
                    <a:pt x="315937" y="80994"/>
                  </a:lnTo>
                  <a:close/>
                </a:path>
                <a:path w="328295" h="286385">
                  <a:moveTo>
                    <a:pt x="320142" y="114963"/>
                  </a:moveTo>
                  <a:lnTo>
                    <a:pt x="318402" y="115119"/>
                  </a:lnTo>
                  <a:lnTo>
                    <a:pt x="315894" y="115123"/>
                  </a:lnTo>
                  <a:lnTo>
                    <a:pt x="320340" y="115123"/>
                  </a:lnTo>
                  <a:lnTo>
                    <a:pt x="320142" y="114963"/>
                  </a:lnTo>
                  <a:close/>
                </a:path>
              </a:pathLst>
            </a:custGeom>
            <a:solidFill>
              <a:srgbClr val="004A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1" name="Изображение 20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2813050" y="1299845"/>
            <a:ext cx="517525" cy="517525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3858096" y="1277088"/>
            <a:ext cx="49784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spc="-160" dirty="0" smtClean="0">
                <a:solidFill>
                  <a:srgbClr val="F582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24" name="TextBox 54"/>
          <p:cNvSpPr txBox="1"/>
          <p:nvPr/>
        </p:nvSpPr>
        <p:spPr>
          <a:xfrm>
            <a:off x="2706534" y="1817201"/>
            <a:ext cx="3344938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 err="1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Rayon (qala) lar sanı</a:t>
            </a:r>
          </a:p>
        </p:txBody>
      </p:sp>
      <p:pic>
        <p:nvPicPr>
          <p:cNvPr id="25" name="Picture 2" descr="School - Free buildings icons"/>
          <p:cNvPicPr>
            <a:picLocks noChangeAspect="1" noChangeArrowheads="1"/>
          </p:cNvPicPr>
          <p:nvPr/>
        </p:nvPicPr>
        <p:blipFill>
          <a:blip r:embed="rId1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0157" y="1106303"/>
            <a:ext cx="849129" cy="845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Скругленный прямоугольник 25"/>
          <p:cNvSpPr/>
          <p:nvPr/>
        </p:nvSpPr>
        <p:spPr>
          <a:xfrm>
            <a:off x="16071850" y="5260975"/>
            <a:ext cx="3341370" cy="4191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Turaqlı alıp barılmaqta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Picture 38" descr="Picture background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7585" y="3959225"/>
            <a:ext cx="1944370" cy="71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Прямоугольник 33"/>
          <p:cNvSpPr/>
          <p:nvPr/>
        </p:nvSpPr>
        <p:spPr>
          <a:xfrm>
            <a:off x="4870450" y="5121275"/>
            <a:ext cx="1605915" cy="2553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sz="16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“J</a:t>
            </a:r>
            <a:r>
              <a:rPr lang="en-US" altLang="en-US" sz="16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 oq</a:t>
            </a:r>
            <a:r>
              <a:rPr lang="en-US" altLang="en-US" sz="16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</a:t>
            </a:r>
            <a:r>
              <a:rPr lang="en-US" altLang="en-US" sz="16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wsh</a:t>
            </a:r>
            <a:r>
              <a:rPr lang="en-US" altLang="en-US" sz="16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</a:t>
            </a:r>
            <a:r>
              <a:rPr lang="en-US" altLang="en-US" sz="16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-2026”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ta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ń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law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ıń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2-basq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sh t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ó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reshiler quram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ush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 arnal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ǵ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 sabaqlard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talq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law h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 bahalaw boy</a:t>
            </a:r>
            <a:r>
              <a:rPr lang="en-US" altLang="en-US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nsha seminar-trening</a:t>
            </a:r>
            <a:endParaRPr lang="en-US" altLang="ru-RU" sz="16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6" name="Изображение 35"/>
          <p:cNvPicPr/>
          <p:nvPr/>
        </p:nvPicPr>
        <p:blipFill>
          <a:blip r:embed="rId25"/>
          <a:stretch>
            <a:fillRect/>
          </a:stretch>
        </p:blipFill>
        <p:spPr>
          <a:xfrm>
            <a:off x="8985250" y="6797675"/>
            <a:ext cx="158115" cy="254635"/>
          </a:xfrm>
          <a:prstGeom prst="rect">
            <a:avLst/>
          </a:prstGeom>
        </p:spPr>
      </p:pic>
      <p:pic>
        <p:nvPicPr>
          <p:cNvPr id="38" name="Изображение 37"/>
          <p:cNvPicPr/>
          <p:nvPr/>
        </p:nvPicPr>
        <p:blipFill>
          <a:blip r:embed="rId26"/>
          <a:stretch>
            <a:fillRect/>
          </a:stretch>
        </p:blipFill>
        <p:spPr>
          <a:xfrm>
            <a:off x="7308850" y="6264275"/>
            <a:ext cx="217805" cy="292735"/>
          </a:xfrm>
          <a:prstGeom prst="rect">
            <a:avLst/>
          </a:prstGeom>
        </p:spPr>
      </p:pic>
      <p:sp>
        <p:nvSpPr>
          <p:cNvPr id="41" name="object 145"/>
          <p:cNvSpPr/>
          <p:nvPr/>
        </p:nvSpPr>
        <p:spPr>
          <a:xfrm>
            <a:off x="15885160" y="9363075"/>
            <a:ext cx="76200" cy="4585970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Прямоугольник 42"/>
          <p:cNvSpPr/>
          <p:nvPr/>
        </p:nvSpPr>
        <p:spPr>
          <a:xfrm>
            <a:off x="16833850" y="12741275"/>
            <a:ext cx="2722245" cy="368300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dash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Sotsial tarmaqlar</a:t>
            </a:r>
            <a:endParaRPr lang="en-US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4" name="Изображение 4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6362045" y="13039725"/>
            <a:ext cx="325755" cy="325755"/>
          </a:xfrm>
          <a:prstGeom prst="rect">
            <a:avLst/>
          </a:prstGeom>
        </p:spPr>
      </p:pic>
      <p:sp>
        <p:nvSpPr>
          <p:cNvPr id="46" name="Прямоугольник 45"/>
          <p:cNvSpPr/>
          <p:nvPr/>
        </p:nvSpPr>
        <p:spPr>
          <a:xfrm>
            <a:off x="16224250" y="13046075"/>
            <a:ext cx="2722245" cy="33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1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www.metodkon.uz</a:t>
            </a:r>
          </a:p>
        </p:txBody>
      </p:sp>
      <p:pic>
        <p:nvPicPr>
          <p:cNvPr id="50" name="Изображение 4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6346170" y="13317855"/>
            <a:ext cx="292100" cy="292100"/>
          </a:xfrm>
          <a:prstGeom prst="rect">
            <a:avLst/>
          </a:prstGeom>
        </p:spPr>
      </p:pic>
      <p:sp>
        <p:nvSpPr>
          <p:cNvPr id="51" name="Прямоугольник 50"/>
          <p:cNvSpPr/>
          <p:nvPr/>
        </p:nvSpPr>
        <p:spPr>
          <a:xfrm>
            <a:off x="16275050" y="13325475"/>
            <a:ext cx="2722245" cy="33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1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metodikalıq_xizmet</a:t>
            </a:r>
          </a:p>
        </p:txBody>
      </p:sp>
      <p:pic>
        <p:nvPicPr>
          <p:cNvPr id="52" name="Изображение 51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6376650" y="13613130"/>
            <a:ext cx="267970" cy="267970"/>
          </a:xfrm>
          <a:prstGeom prst="rect">
            <a:avLst/>
          </a:prstGeom>
        </p:spPr>
      </p:pic>
      <p:sp>
        <p:nvSpPr>
          <p:cNvPr id="53" name="Прямоугольник 52"/>
          <p:cNvSpPr/>
          <p:nvPr/>
        </p:nvSpPr>
        <p:spPr>
          <a:xfrm>
            <a:off x="16325850" y="13579475"/>
            <a:ext cx="2722245" cy="33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sz="1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@Metodikaliqxizmet</a:t>
            </a:r>
          </a:p>
        </p:txBody>
      </p:sp>
      <p:pic>
        <p:nvPicPr>
          <p:cNvPr id="56" name="Изображение 55"/>
          <p:cNvPicPr/>
          <p:nvPr/>
        </p:nvPicPr>
        <p:blipFill>
          <a:blip r:embed="rId30"/>
          <a:stretch>
            <a:fillRect/>
          </a:stretch>
        </p:blipFill>
        <p:spPr>
          <a:xfrm>
            <a:off x="16442055" y="13869035"/>
            <a:ext cx="248920" cy="274955"/>
          </a:xfrm>
          <a:prstGeom prst="rect">
            <a:avLst/>
          </a:prstGeom>
        </p:spPr>
      </p:pic>
      <p:sp>
        <p:nvSpPr>
          <p:cNvPr id="58" name="Прямоугольник 57"/>
          <p:cNvSpPr/>
          <p:nvPr/>
        </p:nvSpPr>
        <p:spPr>
          <a:xfrm>
            <a:off x="16376650" y="13808075"/>
            <a:ext cx="2722245" cy="33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sz="1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@metodist_murajatbot</a:t>
            </a:r>
          </a:p>
        </p:txBody>
      </p:sp>
      <p:pic>
        <p:nvPicPr>
          <p:cNvPr id="63" name="Изображение 62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31850" y="7764780"/>
            <a:ext cx="964565" cy="508000"/>
          </a:xfrm>
          <a:prstGeom prst="rect">
            <a:avLst/>
          </a:prstGeom>
        </p:spPr>
      </p:pic>
      <p:sp>
        <p:nvSpPr>
          <p:cNvPr id="65" name="Прямоугольник 64"/>
          <p:cNvSpPr/>
          <p:nvPr/>
        </p:nvSpPr>
        <p:spPr>
          <a:xfrm>
            <a:off x="145415" y="8282940"/>
            <a:ext cx="2174875" cy="210439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“Master klass”</a:t>
            </a:r>
          </a:p>
          <a:p>
            <a:pPr algn="ctr"/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Texnologiya p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ni kurs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ıń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lawsh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lar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na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"Master-klass" sh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ó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lkemlestirildi</a:t>
            </a:r>
          </a:p>
          <a:p>
            <a:pPr algn="ctr"/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Beruniy rayonı</a:t>
            </a:r>
            <a:r>
              <a:rPr lang="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nda mart ayında </a:t>
            </a:r>
            <a:r>
              <a:rPr lang="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Respublikalıq Forumda </a:t>
            </a:r>
            <a:r>
              <a:rPr lang="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anıq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t</a:t>
            </a:r>
            <a:r>
              <a:rPr lang="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ábiyiy pán metodistleriniń sheberlik sabaqları</a:t>
            </a:r>
            <a:endParaRPr lang="" altLang="en-US" sz="1600" b="1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endParaRPr lang="" altLang="en-US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67" name="Изображение 66"/>
          <p:cNvPicPr/>
          <p:nvPr/>
        </p:nvPicPr>
        <p:blipFill>
          <a:blip r:embed="rId32"/>
          <a:stretch>
            <a:fillRect/>
          </a:stretch>
        </p:blipFill>
        <p:spPr>
          <a:xfrm>
            <a:off x="5062220" y="4140835"/>
            <a:ext cx="914400" cy="904875"/>
          </a:xfrm>
          <a:prstGeom prst="rect">
            <a:avLst/>
          </a:prstGeom>
        </p:spPr>
      </p:pic>
      <p:sp>
        <p:nvSpPr>
          <p:cNvPr id="68" name="object 146"/>
          <p:cNvSpPr/>
          <p:nvPr/>
        </p:nvSpPr>
        <p:spPr>
          <a:xfrm>
            <a:off x="10347960" y="8006080"/>
            <a:ext cx="5537835" cy="187325"/>
          </a:xfrm>
          <a:custGeom>
            <a:avLst/>
            <a:gdLst/>
            <a:ahLst/>
            <a:cxnLst/>
            <a:rect l="l" t="t" r="r" b="b"/>
            <a:pathLst>
              <a:path w="9786620">
                <a:moveTo>
                  <a:pt x="0" y="0"/>
                </a:moveTo>
                <a:lnTo>
                  <a:pt x="9786417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9" name="object 145"/>
          <p:cNvSpPr/>
          <p:nvPr/>
        </p:nvSpPr>
        <p:spPr>
          <a:xfrm>
            <a:off x="2421890" y="4054475"/>
            <a:ext cx="92710" cy="3402965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145"/>
          <p:cNvSpPr/>
          <p:nvPr/>
        </p:nvSpPr>
        <p:spPr>
          <a:xfrm>
            <a:off x="6546850" y="4054475"/>
            <a:ext cx="92710" cy="3402965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145"/>
          <p:cNvSpPr/>
          <p:nvPr/>
        </p:nvSpPr>
        <p:spPr>
          <a:xfrm>
            <a:off x="4692650" y="4105275"/>
            <a:ext cx="92710" cy="3402965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146"/>
          <p:cNvSpPr/>
          <p:nvPr/>
        </p:nvSpPr>
        <p:spPr>
          <a:xfrm>
            <a:off x="374650" y="7688580"/>
            <a:ext cx="5182235" cy="76200"/>
          </a:xfrm>
          <a:custGeom>
            <a:avLst/>
            <a:gdLst/>
            <a:ahLst/>
            <a:cxnLst/>
            <a:rect l="l" t="t" r="r" b="b"/>
            <a:pathLst>
              <a:path w="9786620">
                <a:moveTo>
                  <a:pt x="0" y="0"/>
                </a:moveTo>
                <a:lnTo>
                  <a:pt x="9786417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3" name="object 145"/>
          <p:cNvSpPr/>
          <p:nvPr/>
        </p:nvSpPr>
        <p:spPr>
          <a:xfrm>
            <a:off x="2421890" y="7407275"/>
            <a:ext cx="92710" cy="3152140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7" name="Изображение 76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3803650" y="7788275"/>
            <a:ext cx="843915" cy="805180"/>
          </a:xfrm>
          <a:prstGeom prst="rect">
            <a:avLst/>
          </a:prstGeom>
        </p:spPr>
      </p:pic>
      <p:sp>
        <p:nvSpPr>
          <p:cNvPr id="78" name="Прямоугольник 77"/>
          <p:cNvSpPr/>
          <p:nvPr/>
        </p:nvSpPr>
        <p:spPr>
          <a:xfrm>
            <a:off x="2706370" y="8818880"/>
            <a:ext cx="2780030" cy="181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Qo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ńı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rat rayon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41-sanl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ul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wma bilim beriw mektebinde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«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jiriybe h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á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 innovaciya 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ú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ylesimi - bilimlendiriwdi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ń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sapas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 artt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 jol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nda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»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atamas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ı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nda seminar-trening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ó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tkerildi. </a:t>
            </a:r>
          </a:p>
        </p:txBody>
      </p:sp>
      <p:sp>
        <p:nvSpPr>
          <p:cNvPr id="79" name="object 145"/>
          <p:cNvSpPr/>
          <p:nvPr/>
        </p:nvSpPr>
        <p:spPr>
          <a:xfrm>
            <a:off x="5539740" y="7712075"/>
            <a:ext cx="92710" cy="3093720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6638925" y="7211060"/>
            <a:ext cx="3770630" cy="757555"/>
          </a:xfrm>
          <a:prstGeom prst="roundRect">
            <a:avLst/>
          </a:prstGeom>
        </p:spPr>
        <p:style>
          <a:lnRef idx="0">
            <a:srgbClr val="FFFFFF"/>
          </a:lnRef>
          <a:fillRef idx="3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algn="ctr" defTabSz="266700">
              <a:lnSpc>
                <a:spcPct val="114000"/>
              </a:lnSpc>
            </a:pPr>
            <a:r>
              <a:rPr sz="1600" b="1">
                <a:solidFill>
                  <a:schemeClr val="tx1"/>
                </a:solidFill>
                <a:latin typeface="Times New Roman" panose="02020603050405020304"/>
                <a:ea typeface="Calibri" panose="020F0502020204030204"/>
                <a:sym typeface="+mn-ea"/>
              </a:rPr>
              <a:t>Bólim xızmetkerleriniń seminarlarǵa </a:t>
            </a:r>
          </a:p>
          <a:p>
            <a:pPr algn="ctr" defTabSz="266700">
              <a:lnSpc>
                <a:spcPct val="114000"/>
              </a:lnSpc>
            </a:pPr>
            <a:r>
              <a:rPr sz="1600" b="1">
                <a:solidFill>
                  <a:schemeClr val="tx1"/>
                </a:solidFill>
                <a:latin typeface="Times New Roman" panose="02020603050405020304"/>
                <a:ea typeface="Calibri" panose="020F0502020204030204"/>
                <a:sym typeface="+mn-ea"/>
              </a:rPr>
              <a:t>qatnası</a:t>
            </a:r>
            <a:endParaRPr lang="en-US" altLang="en-US" sz="1600" b="1" dirty="0">
              <a:solidFill>
                <a:schemeClr val="tx1"/>
              </a:solidFill>
              <a:latin typeface="Times New Roman" panose="02020603050405020304"/>
              <a:ea typeface="Calibri" panose="020F0502020204030204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3" name="Текстовое поле 82"/>
          <p:cNvSpPr txBox="1"/>
          <p:nvPr/>
        </p:nvSpPr>
        <p:spPr>
          <a:xfrm>
            <a:off x="5538470" y="7940675"/>
            <a:ext cx="451485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defTabSz="26670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Ø"/>
            </a:pPr>
            <a:r>
              <a:rPr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2026-jıl 6–8-yanvar kúnleri A.Avloniy atındaǵı Pedagogikalıq sheberlik  institutında PIRLS xalıqaralıq izertlewi sheńberinde</a:t>
            </a:r>
            <a:r>
              <a:rPr 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treningke</a:t>
            </a:r>
          </a:p>
        </p:txBody>
      </p:sp>
      <p:sp>
        <p:nvSpPr>
          <p:cNvPr id="84" name="Текстовое поле 83"/>
          <p:cNvSpPr txBox="1"/>
          <p:nvPr/>
        </p:nvSpPr>
        <p:spPr>
          <a:xfrm>
            <a:off x="5519420" y="8702675"/>
            <a:ext cx="4485640" cy="132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defTabSz="26670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Ø"/>
            </a:pPr>
            <a:r>
              <a:rPr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4-5-fevral kúnleri</a:t>
            </a:r>
            <a:r>
              <a:rPr 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Pedagogikal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q sheberlik institut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nda “J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 oq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wsh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-2026” ta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ń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law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ıń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2-basq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sh t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ó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reshiler quram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ush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 arnal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ǵ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an sabaqlard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talq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law h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á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 bahalaw boy</a:t>
            </a:r>
            <a:r>
              <a:rPr lang="en-US" altLang="en-US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ı</a:t>
            </a:r>
            <a:r>
              <a:rPr lang="en-US" altLang="ru-RU"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nsha seminar-treningke qatnas</a:t>
            </a:r>
          </a:p>
        </p:txBody>
      </p:sp>
      <p:sp>
        <p:nvSpPr>
          <p:cNvPr id="85" name="Текстовое поле 84"/>
          <p:cNvSpPr txBox="1"/>
          <p:nvPr/>
        </p:nvSpPr>
        <p:spPr>
          <a:xfrm>
            <a:off x="5556885" y="9921875"/>
            <a:ext cx="4545965" cy="136779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 algn="just" defTabSz="266700">
              <a:spcBef>
                <a:spcPct val="0"/>
              </a:spcBef>
              <a:spcAft>
                <a:spcPct val="0"/>
              </a:spcAft>
              <a:buFont typeface="Wingdings" panose="05000000000000000000" charset="0"/>
              <a:buChar char="Ø"/>
            </a:pPr>
            <a:r>
              <a:rPr sz="160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A.Avloniy atındaǵı Pedagogikalıq sheberlik milliy institutı hám Franciyanıń "Francophonia" orayı arasındaǵı kelisimge muwapıq, Aix-en-Provence institutı menen birgelikte ótkerilip atırǵan 10 kúnlik baǵdarlamada Nitssa qalasında</a:t>
            </a:r>
          </a:p>
        </p:txBody>
      </p:sp>
      <p:sp>
        <p:nvSpPr>
          <p:cNvPr id="87" name="object 145"/>
          <p:cNvSpPr/>
          <p:nvPr/>
        </p:nvSpPr>
        <p:spPr>
          <a:xfrm>
            <a:off x="5514340" y="10887075"/>
            <a:ext cx="92710" cy="3093720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146"/>
          <p:cNvSpPr/>
          <p:nvPr/>
        </p:nvSpPr>
        <p:spPr>
          <a:xfrm>
            <a:off x="349250" y="10558780"/>
            <a:ext cx="5182235" cy="76200"/>
          </a:xfrm>
          <a:custGeom>
            <a:avLst/>
            <a:gdLst/>
            <a:ahLst/>
            <a:cxnLst/>
            <a:rect l="l" t="t" r="r" b="b"/>
            <a:pathLst>
              <a:path w="9786620">
                <a:moveTo>
                  <a:pt x="0" y="0"/>
                </a:moveTo>
                <a:lnTo>
                  <a:pt x="9786417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 b="1" dirty="0"/>
          </a:p>
        </p:txBody>
      </p:sp>
      <p:pic>
        <p:nvPicPr>
          <p:cNvPr id="89" name="Изображение 88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984250" y="10607675"/>
            <a:ext cx="896620" cy="732790"/>
          </a:xfrm>
          <a:prstGeom prst="rect">
            <a:avLst/>
          </a:prstGeom>
        </p:spPr>
      </p:pic>
      <p:sp>
        <p:nvSpPr>
          <p:cNvPr id="91" name="object 145"/>
          <p:cNvSpPr/>
          <p:nvPr/>
        </p:nvSpPr>
        <p:spPr>
          <a:xfrm>
            <a:off x="2889250" y="10801985"/>
            <a:ext cx="92710" cy="3402965"/>
          </a:xfrm>
          <a:custGeom>
            <a:avLst/>
            <a:gdLst/>
            <a:ahLst/>
            <a:cxnLst/>
            <a:rect l="l" t="t" r="r" b="b"/>
            <a:pathLst>
              <a:path h="2456179">
                <a:moveTo>
                  <a:pt x="0" y="2456034"/>
                </a:moveTo>
                <a:lnTo>
                  <a:pt x="0" y="0"/>
                </a:lnTo>
              </a:path>
            </a:pathLst>
          </a:custGeom>
          <a:ln w="17928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Текстовое поле 92"/>
          <p:cNvSpPr txBox="1"/>
          <p:nvPr/>
        </p:nvSpPr>
        <p:spPr>
          <a:xfrm>
            <a:off x="146050" y="11217275"/>
            <a:ext cx="2738120" cy="299720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266700">
              <a:lnSpc>
                <a:spcPct val="114000"/>
              </a:lnSpc>
            </a:pPr>
            <a:r>
              <a:rPr sz="1600" b="1">
                <a:latin typeface="Times New Roman" panose="02020603050405020304"/>
                <a:ea typeface="Calibri" panose="020F0502020204030204"/>
              </a:rPr>
              <a:t>“Ustazlıqqa dáslepki qádem”</a:t>
            </a:r>
          </a:p>
        </p:txBody>
      </p:sp>
      <p:sp>
        <p:nvSpPr>
          <p:cNvPr id="94" name="Текстовое поле 93"/>
          <p:cNvSpPr txBox="1"/>
          <p:nvPr/>
        </p:nvSpPr>
        <p:spPr>
          <a:xfrm>
            <a:off x="222250" y="11522075"/>
            <a:ext cx="2437765" cy="2408555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 defTabSz="266700">
              <a:lnSpc>
                <a:spcPct val="114000"/>
              </a:lnSpc>
            </a:pPr>
            <a:r>
              <a:rPr sz="1600">
                <a:latin typeface="Times New Roman" panose="02020603050405020304"/>
                <a:ea typeface="Calibri" panose="020F0502020204030204"/>
              </a:rPr>
              <a:t>23-fevral kúni</a:t>
            </a:r>
            <a:r>
              <a:rPr lang="" sz="1600">
                <a:latin typeface="Times New Roman" panose="02020603050405020304"/>
                <a:ea typeface="Calibri" panose="020F0502020204030204"/>
              </a:rPr>
              <a:t> Filologiya (ana tili)</a:t>
            </a:r>
            <a:r>
              <a:rPr lang="en-US" sz="1600">
                <a:latin typeface="Times New Roman" panose="02020603050405020304"/>
                <a:ea typeface="Calibri" panose="020F0502020204030204"/>
              </a:rPr>
              <a:t>, </a:t>
            </a:r>
            <a:r>
              <a:rPr lang="" sz="1600">
                <a:latin typeface="Times New Roman" panose="02020603050405020304"/>
                <a:ea typeface="Calibri" panose="020F0502020204030204"/>
              </a:rPr>
              <a:t>11-mart Baslawısh tálim</a:t>
            </a:r>
            <a:r>
              <a:rPr lang="en-US" sz="1600">
                <a:latin typeface="Times New Roman" panose="02020603050405020304"/>
                <a:ea typeface="Calibri" panose="020F0502020204030204"/>
                <a:sym typeface="+mn-ea"/>
              </a:rPr>
              <a:t>,</a:t>
            </a:r>
            <a:r>
              <a:rPr lang="" altLang="en-US" sz="1600">
                <a:latin typeface="Times New Roman" panose="02020603050405020304"/>
                <a:ea typeface="Calibri" panose="020F0502020204030204"/>
                <a:sym typeface="+mn-ea"/>
              </a:rPr>
              <a:t> 6-aprel ámeliy 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p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á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nleri kurs t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ıń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lawsh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lar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aras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nan ul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wma bilim beriw mekteplerini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ń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stajor pedagoglar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ush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n  oq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w-seminar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en-US" sz="1600">
                <a:latin typeface="Times New Roman" panose="02020603050405020304"/>
                <a:ea typeface="Calibri" panose="020F0502020204030204"/>
              </a:rPr>
              <a:t>ó</a:t>
            </a:r>
            <a:r>
              <a:rPr lang="en-US" altLang="ru-RU" sz="1600">
                <a:latin typeface="Times New Roman" panose="02020603050405020304"/>
                <a:ea typeface="Calibri" panose="020F0502020204030204"/>
              </a:rPr>
              <a:t>tkerildi. </a:t>
            </a:r>
          </a:p>
        </p:txBody>
      </p:sp>
      <p:pic>
        <p:nvPicPr>
          <p:cNvPr id="95" name="Изображение 94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858260" y="10455275"/>
            <a:ext cx="834390" cy="834390"/>
          </a:xfrm>
          <a:prstGeom prst="rect">
            <a:avLst/>
          </a:prstGeom>
        </p:spPr>
      </p:pic>
      <p:sp>
        <p:nvSpPr>
          <p:cNvPr id="96" name="Текстовое поле 95"/>
          <p:cNvSpPr txBox="1"/>
          <p:nvPr/>
        </p:nvSpPr>
        <p:spPr>
          <a:xfrm>
            <a:off x="3194050" y="11140758"/>
            <a:ext cx="5080000" cy="371475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266700">
              <a:lnSpc>
                <a:spcPct val="114000"/>
              </a:lnSpc>
            </a:pPr>
            <a:r>
              <a:rPr sz="1600" b="1">
                <a:latin typeface="Times New Roman" panose="02020603050405020304"/>
                <a:ea typeface="Calibri" panose="020F0502020204030204"/>
              </a:rPr>
              <a:t>"Metodikalıq zakovat"</a:t>
            </a:r>
          </a:p>
        </p:txBody>
      </p:sp>
      <p:sp>
        <p:nvSpPr>
          <p:cNvPr id="97" name="Текстовое поле 96"/>
          <p:cNvSpPr txBox="1"/>
          <p:nvPr/>
        </p:nvSpPr>
        <p:spPr>
          <a:xfrm>
            <a:off x="2965450" y="11445875"/>
            <a:ext cx="2446655" cy="2546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266700">
              <a:lnSpc>
                <a:spcPct val="114000"/>
              </a:lnSpc>
            </a:pPr>
            <a:r>
              <a:rPr sz="1400">
                <a:latin typeface="Times New Roman" panose="02020603050405020304"/>
                <a:ea typeface="Calibri" panose="020F0502020204030204"/>
              </a:rPr>
              <a:t>Metodikalıq xızmet kórsetiw bólimi metodistleri tárepinen  intellektuallıq oyını shólkemlestirildi. </a:t>
            </a:r>
            <a:r>
              <a:rPr lang="en-US" sz="1400">
                <a:latin typeface="Times New Roman" panose="02020603050405020304"/>
                <a:ea typeface="Calibri" panose="020F0502020204030204"/>
              </a:rPr>
              <a:t> 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Intellektual oy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nda An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q p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á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n</a:t>
            </a:r>
            <a:r>
              <a:rPr lang="" altLang="ru-RU" sz="1400">
                <a:latin typeface="Times New Roman" panose="02020603050405020304"/>
                <a:ea typeface="Calibri" panose="020F0502020204030204"/>
              </a:rPr>
              <a:t> hám Tábiyiy pán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  t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ıń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lawsh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lar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 qatnas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p, p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á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nler kesiminde d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ú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zilgen metodikal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q sorawlar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ǵ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a juwap beriw procesinde 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ó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z bilim h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á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m t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á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jiriybelerin s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ı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naqtan </a:t>
            </a:r>
            <a:r>
              <a:rPr lang="en-US" altLang="en-US" sz="1400">
                <a:latin typeface="Times New Roman" panose="02020603050405020304"/>
                <a:ea typeface="Calibri" panose="020F0502020204030204"/>
              </a:rPr>
              <a:t>ó</a:t>
            </a:r>
            <a:r>
              <a:rPr lang="en-US" altLang="ru-RU" sz="1400">
                <a:latin typeface="Times New Roman" panose="02020603050405020304"/>
                <a:ea typeface="Calibri" panose="020F0502020204030204"/>
              </a:rPr>
              <a:t>tkerdi.</a:t>
            </a: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11847830" y="8016875"/>
            <a:ext cx="3681095" cy="781050"/>
          </a:xfrm>
          <a:prstGeom prst="round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algn="ctr" defTabSz="266700">
              <a:lnSpc>
                <a:spcPct val="114000"/>
              </a:lnSpc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Ǵ</a:t>
            </a:r>
            <a:r>
              <a:rPr lang="en-US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alaba xabar qurallar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en-US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nda j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alt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riyalaw</a:t>
            </a:r>
          </a:p>
        </p:txBody>
      </p:sp>
      <p:pic>
        <p:nvPicPr>
          <p:cNvPr id="100" name="Изображение 99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0930890" y="8110220"/>
            <a:ext cx="607060" cy="607060"/>
          </a:xfrm>
          <a:prstGeom prst="rect">
            <a:avLst/>
          </a:prstGeom>
        </p:spPr>
      </p:pic>
      <p:sp>
        <p:nvSpPr>
          <p:cNvPr id="101" name="Текстовое поле 100"/>
          <p:cNvSpPr txBox="1"/>
          <p:nvPr/>
        </p:nvSpPr>
        <p:spPr>
          <a:xfrm>
            <a:off x="10585450" y="9083675"/>
            <a:ext cx="5080000" cy="48545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 defTabSz="266700">
              <a:lnSpc>
                <a:spcPct val="114000"/>
              </a:lnSpc>
              <a:buFont typeface="Wingdings" panose="05000000000000000000" charset="0"/>
              <a:buChar char="ü"/>
            </a:pPr>
            <a:r>
              <a:rPr sz="1600">
                <a:latin typeface="Times New Roman" panose="02020603050405020304"/>
                <a:ea typeface="Calibri" panose="020F0502020204030204"/>
              </a:rPr>
              <a:t>2026-jılı 16-yanvar kúni xalıqaralıq izertlew sheńberinde «Oqıw sawatlılıǵın bahalaw hám rawajlandırıw» atamasında seminar-treningi «Jańalıqlar» baǵdarlamasında</a:t>
            </a:r>
            <a:r>
              <a:rPr lang="en-US" sz="1600">
                <a:latin typeface="Times New Roman" panose="02020603050405020304"/>
                <a:ea typeface="Calibri" panose="020F0502020204030204"/>
              </a:rPr>
              <a:t>.</a:t>
            </a:r>
          </a:p>
          <a:p>
            <a:pPr marL="285750" indent="-285750" algn="just" defTabSz="266700">
              <a:lnSpc>
                <a:spcPct val="114000"/>
              </a:lnSpc>
              <a:buFont typeface="Wingdings" panose="05000000000000000000" charset="0"/>
              <a:buChar char="ü"/>
            </a:pPr>
            <a:r>
              <a:rPr sz="1600">
                <a:latin typeface="Times New Roman" panose="02020603050405020304"/>
                <a:ea typeface="Calibri" panose="020F0502020204030204"/>
              </a:rPr>
              <a:t> «Erkin Qaraqalpaqstan» gazetasınıń 17-yanvar kúngi 6-sanında</a:t>
            </a:r>
          </a:p>
          <a:p>
            <a:pPr marL="285750" indent="-285750" algn="just" defTabSz="266700">
              <a:lnSpc>
                <a:spcPct val="114000"/>
              </a:lnSpc>
              <a:buFont typeface="Wingdings" panose="05000000000000000000" charset="0"/>
              <a:buChar char="ü"/>
            </a:pPr>
            <a:r>
              <a:rPr sz="1600">
                <a:latin typeface="Times New Roman" panose="02020603050405020304"/>
                <a:ea typeface="Calibri" panose="020F0502020204030204"/>
              </a:rPr>
              <a:t> «Вести Каракалпакстана» gazetasınıń 6-sanında</a:t>
            </a:r>
          </a:p>
          <a:p>
            <a:pPr marL="285750" indent="-285750" algn="just" defTabSz="266700">
              <a:lnSpc>
                <a:spcPct val="114000"/>
              </a:lnSpc>
              <a:buFont typeface="Wingdings" panose="05000000000000000000" charset="0"/>
              <a:buChar char="ü"/>
            </a:pPr>
            <a:r>
              <a:rPr sz="1600">
                <a:latin typeface="Times New Roman" panose="02020603050405020304"/>
                <a:ea typeface="Calibri" panose="020F0502020204030204"/>
              </a:rPr>
              <a:t>21- yanvar kúni Ózbekstan «Mening yurtim» telekanalında 7-fevral kúni «Jańalıqlar» baǵdarlamasında Nókis qalasında KRS ilajları</a:t>
            </a:r>
          </a:p>
          <a:p>
            <a:pPr marL="285750" indent="-285750" algn="just" defTabSz="266700">
              <a:lnSpc>
                <a:spcPct val="114000"/>
              </a:lnSpc>
              <a:buFont typeface="Wingdings" panose="05000000000000000000" charset="0"/>
              <a:buChar char="ü"/>
            </a:pPr>
            <a:r>
              <a:rPr sz="1600">
                <a:latin typeface="Times New Roman" panose="02020603050405020304"/>
                <a:ea typeface="Calibri" panose="020F0502020204030204"/>
              </a:rPr>
              <a:t>24-fevral kúni  Qaraqalpaqstan televideniesi «Assalawma aleykum, Qaraqalpaqstan» kórsetiwinde bólimniń innovaciyalıq rawajlandırıw boyınsha alıp barıp atırǵan jumısları haqqında sáwlelendirildi.</a:t>
            </a:r>
            <a:r>
              <a:rPr sz="1600">
                <a:latin typeface="Calibri" panose="020F0502020204030204"/>
                <a:ea typeface="Calibri" panose="020F0502020204030204"/>
              </a:rPr>
              <a:t> </a:t>
            </a:r>
          </a:p>
          <a:p>
            <a:pPr marL="285750" indent="-285750" algn="just" defTabSz="266700">
              <a:lnSpc>
                <a:spcPct val="114000"/>
              </a:lnSpc>
              <a:buFont typeface="Wingdings" panose="05000000000000000000" charset="0"/>
              <a:buChar char="ü"/>
            </a:pPr>
            <a:r>
              <a:rPr sz="1600">
                <a:latin typeface="Times New Roman" panose="02020603050405020304"/>
                <a:ea typeface="Calibri" panose="020F0502020204030204"/>
              </a:rPr>
              <a:t>26-fevral kúni  "Kásiplik rawajlanıw kúni" hám "Kásiplik rawajlanıw saatı" ilajların ótkeriliw barısı haqqında  brifing ótkerildi.</a:t>
            </a:r>
          </a:p>
        </p:txBody>
      </p:sp>
      <p:sp>
        <p:nvSpPr>
          <p:cNvPr id="102" name="Текстовое поле 101"/>
          <p:cNvSpPr txBox="1"/>
          <p:nvPr/>
        </p:nvSpPr>
        <p:spPr>
          <a:xfrm>
            <a:off x="17120235" y="8437880"/>
            <a:ext cx="2837180" cy="815975"/>
          </a:xfrm>
          <a:prstGeom prst="round2DiagRect">
            <a:avLst/>
          </a:prstGeom>
        </p:spPr>
        <p:style>
          <a:lnRef idx="0">
            <a:srgbClr val="FFFFFF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 defTabSz="266700">
              <a:lnSpc>
                <a:spcPct val="114000"/>
              </a:lnSpc>
            </a:pPr>
            <a:r>
              <a:rPr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/>
                <a:ea typeface="Calibri" panose="020F0502020204030204"/>
              </a:rPr>
              <a:t>Bólimniń sociyallıq tarmaqları</a:t>
            </a:r>
          </a:p>
        </p:txBody>
      </p:sp>
      <p:sp>
        <p:nvSpPr>
          <p:cNvPr id="103" name="Текстовое поле 102"/>
          <p:cNvSpPr txBox="1"/>
          <p:nvPr/>
        </p:nvSpPr>
        <p:spPr>
          <a:xfrm>
            <a:off x="16148050" y="9540875"/>
            <a:ext cx="3753485" cy="1772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266700">
              <a:lnSpc>
                <a:spcPct val="114000"/>
              </a:lnSpc>
            </a:pPr>
            <a:r>
              <a:rPr sz="1600">
                <a:latin typeface="Times New Roman" panose="02020603050405020304"/>
                <a:ea typeface="Calibri" panose="020F0502020204030204"/>
              </a:rPr>
              <a:t>Metodikalıq xızmet kórsetiw bólimi tárepinen </a:t>
            </a:r>
            <a:r>
              <a:rPr sz="1600" b="1">
                <a:latin typeface="Times New Roman" panose="02020603050405020304"/>
                <a:ea typeface="Calibri" panose="020F0502020204030204"/>
              </a:rPr>
              <a:t>METODKON</a:t>
            </a:r>
            <a:r>
              <a:rPr sz="1600">
                <a:latin typeface="Times New Roman" panose="02020603050405020304"/>
                <a:ea typeface="Calibri" panose="020F0502020204030204"/>
              </a:rPr>
              <a:t> platforması iske túspekte, bunnan tısqarı «Metodikalıq xızmet» telegram kanalı, Instagram sociallıq tarmaqları  arqalı da jumıs alıp barılmaqta.</a:t>
            </a:r>
          </a:p>
        </p:txBody>
      </p:sp>
      <p:sp>
        <p:nvSpPr>
          <p:cNvPr id="104" name="Текстовое поле 103"/>
          <p:cNvSpPr txBox="1"/>
          <p:nvPr/>
        </p:nvSpPr>
        <p:spPr>
          <a:xfrm>
            <a:off x="16038195" y="11224260"/>
            <a:ext cx="4217670" cy="1492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l" defTabSz="266700">
              <a:lnSpc>
                <a:spcPct val="114000"/>
              </a:lnSpc>
              <a:buFont typeface="Wingdings" panose="05000000000000000000"/>
              <a:buNone/>
            </a:pPr>
            <a:r>
              <a:rPr sz="1600">
                <a:latin typeface="Times New Roman" panose="02020603050405020304"/>
                <a:ea typeface="Calibri" panose="020F0502020204030204"/>
              </a:rPr>
              <a:t>Interaktiv imkaniyatlar:</a:t>
            </a:r>
          </a:p>
          <a:p>
            <a:pPr algn="l" defTabSz="266700">
              <a:lnSpc>
                <a:spcPct val="114000"/>
              </a:lnSpc>
              <a:buFont typeface="Wingdings" panose="05000000000000000000"/>
              <a:buChar char=""/>
            </a:pPr>
            <a:r>
              <a:rPr sz="1600">
                <a:latin typeface="Times New Roman" panose="02020603050405020304"/>
                <a:ea typeface="Calibri" panose="020F0502020204030204"/>
              </a:rPr>
              <a:t>Pedagoglardıń</a:t>
            </a:r>
            <a:r>
              <a:rPr lang="en-US" sz="1600">
                <a:latin typeface="Times New Roman" panose="02020603050405020304"/>
                <a:ea typeface="Calibri" panose="020F0502020204030204"/>
              </a:rPr>
              <a:t> s</a:t>
            </a:r>
            <a:r>
              <a:rPr sz="1600">
                <a:latin typeface="Times New Roman" panose="02020603050405020304"/>
                <a:ea typeface="Calibri" panose="020F0502020204030204"/>
              </a:rPr>
              <a:t>oraw</a:t>
            </a:r>
            <a:r>
              <a:rPr lang="en-US" sz="1600">
                <a:latin typeface="Times New Roman" panose="02020603050405020304"/>
                <a:ea typeface="Calibri" panose="020F0502020204030204"/>
              </a:rPr>
              <a:t> </a:t>
            </a:r>
            <a:r>
              <a:rPr sz="1600">
                <a:latin typeface="Times New Roman" panose="02020603050405020304"/>
                <a:ea typeface="Calibri" panose="020F0502020204030204"/>
              </a:rPr>
              <a:t>hám</a:t>
            </a:r>
            <a:r>
              <a:rPr lang="en-US" sz="1600">
                <a:latin typeface="Times New Roman" panose="02020603050405020304"/>
                <a:ea typeface="Calibri" panose="020F0502020204030204"/>
              </a:rPr>
              <a:t> </a:t>
            </a:r>
            <a:r>
              <a:rPr sz="1600">
                <a:latin typeface="Times New Roman" panose="02020603050405020304"/>
                <a:ea typeface="Calibri" panose="020F0502020204030204"/>
              </a:rPr>
              <a:t>múrájatların</a:t>
            </a:r>
            <a:r>
              <a:rPr lang="en-US" sz="1600">
                <a:latin typeface="Times New Roman" panose="02020603050405020304"/>
                <a:ea typeface="Calibri" panose="020F0502020204030204"/>
              </a:rPr>
              <a:t> </a:t>
            </a:r>
            <a:r>
              <a:rPr sz="1600">
                <a:latin typeface="Times New Roman" panose="02020603050405020304"/>
                <a:ea typeface="Calibri" panose="020F0502020204030204"/>
              </a:rPr>
              <a:t>qabıl</a:t>
            </a:r>
            <a:r>
              <a:rPr lang="en-US" sz="1600">
                <a:latin typeface="Times New Roman" panose="02020603050405020304"/>
                <a:ea typeface="Calibri" panose="020F0502020204030204"/>
              </a:rPr>
              <a:t>law</a:t>
            </a:r>
          </a:p>
          <a:p>
            <a:pPr algn="l" defTabSz="266700">
              <a:lnSpc>
                <a:spcPct val="114000"/>
              </a:lnSpc>
              <a:buFont typeface="Wingdings" panose="05000000000000000000"/>
              <a:buChar char=""/>
            </a:pPr>
            <a:r>
              <a:rPr sz="1600">
                <a:latin typeface="Times New Roman" panose="02020603050405020304"/>
                <a:ea typeface="Calibri" panose="020F0502020204030204"/>
              </a:rPr>
              <a:t>Metodikalıq másláhát hám qollap-quwatlaw bólimleri kiritilgen.</a:t>
            </a:r>
          </a:p>
        </p:txBody>
      </p:sp>
      <p:pic>
        <p:nvPicPr>
          <p:cNvPr id="4" name="Picture 38" descr="Picture background"/>
          <p:cNvPicPr>
            <a:picLocks noChangeAspect="1" noChangeArrowheads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470" y="11465560"/>
            <a:ext cx="1323340" cy="934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Текстовое поле 8"/>
          <p:cNvSpPr txBox="1"/>
          <p:nvPr/>
        </p:nvSpPr>
        <p:spPr>
          <a:xfrm>
            <a:off x="7357110" y="11340465"/>
            <a:ext cx="2826385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“</a:t>
            </a:r>
            <a:r>
              <a:rPr lang="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Joybar jumısları arqalı</a:t>
            </a:r>
          </a:p>
          <a:p>
            <a:pPr algn="ctr"/>
            <a:r>
              <a:rPr lang="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ámeliy kónlikpelerdi </a:t>
            </a:r>
          </a:p>
          <a:p>
            <a:pPr algn="ctr"/>
            <a:r>
              <a:rPr lang="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rawajlandırıw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”</a:t>
            </a:r>
          </a:p>
        </p:txBody>
      </p:sp>
      <p:sp>
        <p:nvSpPr>
          <p:cNvPr id="29" name="Текстовое поле 28"/>
          <p:cNvSpPr txBox="1"/>
          <p:nvPr/>
        </p:nvSpPr>
        <p:spPr>
          <a:xfrm>
            <a:off x="5987415" y="12736195"/>
            <a:ext cx="39636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Filologiya                 - Fevral</a:t>
            </a:r>
          </a:p>
          <a:p>
            <a:r>
              <a:rPr lang="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Ámeliy pánler           - Mart</a:t>
            </a:r>
          </a:p>
          <a:p>
            <a:r>
              <a:rPr lang="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aylarında kurs tıńlawshları ushın seminarlar</a:t>
            </a:r>
          </a:p>
        </p:txBody>
      </p:sp>
      <p:pic>
        <p:nvPicPr>
          <p:cNvPr id="39" name="Изображение 38"/>
          <p:cNvPicPr/>
          <p:nvPr/>
        </p:nvPicPr>
        <p:blipFill>
          <a:blip r:embed="rId25"/>
          <a:stretch>
            <a:fillRect/>
          </a:stretch>
        </p:blipFill>
        <p:spPr>
          <a:xfrm>
            <a:off x="7189470" y="6579235"/>
            <a:ext cx="158115" cy="2546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582</Words>
  <Application>Microsoft Office PowerPoint</Application>
  <PresentationFormat>Произвольный</PresentationFormat>
  <Paragraphs>92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SimSun</vt:lpstr>
      <vt:lpstr>Arial</vt:lpstr>
      <vt:lpstr>Calibri</vt:lpstr>
      <vt:lpstr>Cambria</vt:lpstr>
      <vt:lpstr>Times New Roman</vt:lpstr>
      <vt:lpstr>Wingdings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Қашқадарё ВИЛОЯТИ.cdr</dc:title>
  <dc:creator>ASUS ROG</dc:creator>
  <cp:lastModifiedBy>АТО</cp:lastModifiedBy>
  <cp:revision>265</cp:revision>
  <cp:lastPrinted>2021-01-28T13:15:00Z</cp:lastPrinted>
  <dcterms:created xsi:type="dcterms:W3CDTF">2020-11-02T03:38:00Z</dcterms:created>
  <dcterms:modified xsi:type="dcterms:W3CDTF">2026-04-23T10:07:37Z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2020-01-27T20:00:00Z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2020-11-02T20:00:00Z</vt:filetime>
  </property>
  <property fmtid="{D5CDD505-2E9C-101B-9397-08002B2CF9AE}" pid="5" name="ICV">
    <vt:lpwstr>F83F677D21D6499788D8605F63CAA6C5_13</vt:lpwstr>
  </property>
  <property fmtid="{D5CDD505-2E9C-101B-9397-08002B2CF9AE}" pid="6" name="KSOProductBuildVer">
    <vt:lpwstr>1049-12.1.0.25862</vt:lpwstr>
  </property>
</Properties>
</file>